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1" r:id="rId1"/>
  </p:sldMasterIdLst>
  <p:notesMasterIdLst>
    <p:notesMasterId r:id="rId23"/>
  </p:notesMasterIdLst>
  <p:sldIdLst>
    <p:sldId id="300" r:id="rId2"/>
    <p:sldId id="304" r:id="rId3"/>
    <p:sldId id="305" r:id="rId4"/>
    <p:sldId id="276" r:id="rId5"/>
    <p:sldId id="307" r:id="rId6"/>
    <p:sldId id="306" r:id="rId7"/>
    <p:sldId id="331" r:id="rId8"/>
    <p:sldId id="270" r:id="rId9"/>
    <p:sldId id="332" r:id="rId10"/>
    <p:sldId id="333" r:id="rId11"/>
    <p:sldId id="334" r:id="rId12"/>
    <p:sldId id="335" r:id="rId13"/>
    <p:sldId id="336" r:id="rId14"/>
    <p:sldId id="337" r:id="rId15"/>
    <p:sldId id="338" r:id="rId16"/>
    <p:sldId id="339" r:id="rId17"/>
    <p:sldId id="288" r:id="rId18"/>
    <p:sldId id="340" r:id="rId19"/>
    <p:sldId id="341" r:id="rId20"/>
    <p:sldId id="342" r:id="rId21"/>
    <p:sldId id="25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2744" y="-1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1114E-6CBA-4B79-B01C-F3B464329B2E}" type="datetimeFigureOut">
              <a:rPr lang="en-US" smtClean="0"/>
              <a:pPr/>
              <a:t>8/17/17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94C89-122C-40B6-95F9-F1E7D5E85313}" type="slidenum">
              <a:rPr lang="en-US" smtClean="0"/>
              <a:pPr/>
              <a:t>‹#›</a:t>
            </a:fld>
            <a:endParaRPr lang="en-US"/>
          </a:p>
        </p:txBody>
      </p:sp>
    </p:spTree>
    <p:extLst>
      <p:ext uri="{BB962C8B-B14F-4D97-AF65-F5344CB8AC3E}">
        <p14:creationId xmlns:p14="http://schemas.microsoft.com/office/powerpoint/2010/main" val="257366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0DED01-C325-414C-97EC-47511B87F37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6CAEBE3-9F19-2341-97A8-F94E572E932E}" type="datetimeFigureOut">
              <a:rPr lang="en-US" smtClean="0"/>
              <a:pPr/>
              <a:t>8/17/17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F59604A-DDD4-4BE5-9F0F-C50D317D16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CAEBE3-9F19-2341-97A8-F94E572E932E}" type="datetimeFigureOut">
              <a:rPr lang="en-US" smtClean="0"/>
              <a:pPr/>
              <a:t>8/17/17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F39EC2-98AA-2A4D-922A-62A0679660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CAEBE3-9F19-2341-97A8-F94E572E932E}" type="datetimeFigureOut">
              <a:rPr lang="en-US" smtClean="0"/>
              <a:pPr/>
              <a:t>8/17/17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F39EC2-98AA-2A4D-922A-62A0679660D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6CAEBE3-9F19-2341-97A8-F94E572E932E}" type="datetimeFigureOut">
              <a:rPr lang="en-US" smtClean="0"/>
              <a:pPr/>
              <a:t>8/17/17</a:t>
            </a:fld>
            <a:endParaRPr lang="en-US" dirty="0"/>
          </a:p>
        </p:txBody>
      </p:sp>
      <p:sp>
        <p:nvSpPr>
          <p:cNvPr id="9" name="Slide Number Placeholder 8"/>
          <p:cNvSpPr>
            <a:spLocks noGrp="1"/>
          </p:cNvSpPr>
          <p:nvPr>
            <p:ph type="sldNum" sz="quarter" idx="15"/>
          </p:nvPr>
        </p:nvSpPr>
        <p:spPr/>
        <p:txBody>
          <a:bodyPr rtlCol="0"/>
          <a:lstStyle/>
          <a:p>
            <a:fld id="{64F39EC2-98AA-2A4D-922A-62A0679660D9}"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6CAEBE3-9F19-2341-97A8-F94E572E932E}" type="datetimeFigureOut">
              <a:rPr lang="en-US" smtClean="0"/>
              <a:pPr/>
              <a:t>8/17/17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4F39EC2-98AA-2A4D-922A-62A0679660D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CAEBE3-9F19-2341-97A8-F94E572E932E}" type="datetimeFigureOut">
              <a:rPr lang="en-US" smtClean="0"/>
              <a:pPr/>
              <a:t>8/17/17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F39EC2-98AA-2A4D-922A-62A0679660D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CAEBE3-9F19-2341-97A8-F94E572E932E}" type="datetimeFigureOut">
              <a:rPr lang="en-US" smtClean="0"/>
              <a:pPr/>
              <a:t>8/17/17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F39EC2-98AA-2A4D-922A-62A0679660D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6CAEBE3-9F19-2341-97A8-F94E572E932E}" type="datetimeFigureOut">
              <a:rPr lang="en-US" smtClean="0"/>
              <a:pPr/>
              <a:t>8/17/17</a:t>
            </a:fld>
            <a:endParaRPr lang="en-US" dirty="0"/>
          </a:p>
        </p:txBody>
      </p:sp>
      <p:sp>
        <p:nvSpPr>
          <p:cNvPr id="7" name="Slide Number Placeholder 6"/>
          <p:cNvSpPr>
            <a:spLocks noGrp="1"/>
          </p:cNvSpPr>
          <p:nvPr>
            <p:ph type="sldNum" sz="quarter" idx="11"/>
          </p:nvPr>
        </p:nvSpPr>
        <p:spPr/>
        <p:txBody>
          <a:bodyPr rtlCol="0"/>
          <a:lstStyle/>
          <a:p>
            <a:fld id="{64F39EC2-98AA-2A4D-922A-62A0679660D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AEBE3-9F19-2341-97A8-F94E572E932E}" type="datetimeFigureOut">
              <a:rPr lang="en-US" smtClean="0"/>
              <a:pPr/>
              <a:t>8/17/17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F39EC2-98AA-2A4D-922A-62A0679660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6CAEBE3-9F19-2341-97A8-F94E572E932E}" type="datetimeFigureOut">
              <a:rPr lang="en-US" smtClean="0"/>
              <a:pPr/>
              <a:t>8/17/17</a:t>
            </a:fld>
            <a:endParaRPr lang="en-US" dirty="0"/>
          </a:p>
        </p:txBody>
      </p:sp>
      <p:sp>
        <p:nvSpPr>
          <p:cNvPr id="22" name="Slide Number Placeholder 21"/>
          <p:cNvSpPr>
            <a:spLocks noGrp="1"/>
          </p:cNvSpPr>
          <p:nvPr>
            <p:ph type="sldNum" sz="quarter" idx="15"/>
          </p:nvPr>
        </p:nvSpPr>
        <p:spPr/>
        <p:txBody>
          <a:bodyPr rtlCol="0"/>
          <a:lstStyle/>
          <a:p>
            <a:fld id="{4F59604A-DDD4-4BE5-9F0F-C50D317D165F}"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6CAEBE3-9F19-2341-97A8-F94E572E932E}" type="datetimeFigureOut">
              <a:rPr lang="en-US" smtClean="0"/>
              <a:pPr/>
              <a:t>8/17/17</a:t>
            </a:fld>
            <a:endParaRPr lang="en-US" dirty="0"/>
          </a:p>
        </p:txBody>
      </p:sp>
      <p:sp>
        <p:nvSpPr>
          <p:cNvPr id="18" name="Slide Number Placeholder 17"/>
          <p:cNvSpPr>
            <a:spLocks noGrp="1"/>
          </p:cNvSpPr>
          <p:nvPr>
            <p:ph type="sldNum" sz="quarter" idx="11"/>
          </p:nvPr>
        </p:nvSpPr>
        <p:spPr/>
        <p:txBody>
          <a:bodyPr rtlCol="0"/>
          <a:lstStyle/>
          <a:p>
            <a:fld id="{64F39EC2-98AA-2A4D-922A-62A0679660D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6CAEBE3-9F19-2341-97A8-F94E572E932E}" type="datetimeFigureOut">
              <a:rPr lang="en-US" smtClean="0"/>
              <a:pPr/>
              <a:t>8/17/17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F39EC2-98AA-2A4D-922A-62A0679660D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7674e26-f372-40dc-9c19-939492577867" descr="633CC570-CD55-4F47-BD6B-E0AA0649CC8F@hsd1"/>
          <p:cNvPicPr>
            <a:picLocks noChangeAspect="1" noChangeArrowheads="1"/>
          </p:cNvPicPr>
          <p:nvPr/>
        </p:nvPicPr>
        <p:blipFill>
          <a:blip r:embed="rId3"/>
          <a:srcRect/>
          <a:stretch>
            <a:fillRect/>
          </a:stretch>
        </p:blipFill>
        <p:spPr bwMode="auto">
          <a:xfrm>
            <a:off x="6557029" y="3010485"/>
            <a:ext cx="2416628" cy="3620548"/>
          </a:xfrm>
          <a:prstGeom prst="rect">
            <a:avLst/>
          </a:prstGeom>
          <a:noFill/>
          <a:ln w="9525">
            <a:noFill/>
            <a:miter lim="800000"/>
            <a:headEnd/>
            <a:tailEnd/>
          </a:ln>
        </p:spPr>
      </p:pic>
      <p:pic>
        <p:nvPicPr>
          <p:cNvPr id="4" name="Picture 3" descr="sb_oval_orange.jpg"/>
          <p:cNvPicPr>
            <a:picLocks noChangeAspect="1"/>
          </p:cNvPicPr>
          <p:nvPr/>
        </p:nvPicPr>
        <p:blipFill>
          <a:blip r:embed="rId4"/>
          <a:srcRect/>
          <a:stretch>
            <a:fillRect/>
          </a:stretch>
        </p:blipFill>
        <p:spPr bwMode="auto">
          <a:xfrm>
            <a:off x="2139055" y="1055116"/>
            <a:ext cx="5311942" cy="3133015"/>
          </a:xfrm>
          <a:prstGeom prst="rect">
            <a:avLst/>
          </a:prstGeom>
          <a:noFill/>
          <a:ln w="9525">
            <a:noFill/>
            <a:miter lim="800000"/>
            <a:headEnd/>
            <a:tailEnd/>
          </a:ln>
        </p:spPr>
      </p:pic>
      <p:sp>
        <p:nvSpPr>
          <p:cNvPr id="11" name="Rectangle 10"/>
          <p:cNvSpPr/>
          <p:nvPr/>
        </p:nvSpPr>
        <p:spPr>
          <a:xfrm>
            <a:off x="2139055" y="4448020"/>
            <a:ext cx="5311942" cy="1200329"/>
          </a:xfrm>
          <a:prstGeom prst="rect">
            <a:avLst/>
          </a:prstGeom>
        </p:spPr>
        <p:txBody>
          <a:bodyPr wrap="square">
            <a:spAutoFit/>
          </a:bodyPr>
          <a:lstStyle/>
          <a:p>
            <a:r>
              <a:rPr lang="en-US" sz="3600" b="1" kern="0" dirty="0" smtClean="0">
                <a:solidFill>
                  <a:srgbClr val="F79646"/>
                </a:solidFill>
                <a:latin typeface="Century Gothic" pitchFamily="34" charset="0"/>
                <a:ea typeface="Arial" pitchFamily="-65" charset="0"/>
                <a:cs typeface="Arial" pitchFamily="-65" charset="0"/>
              </a:rPr>
              <a:t>creating sound minds through musical play</a:t>
            </a:r>
          </a:p>
        </p:txBody>
      </p:sp>
      <p:sp>
        <p:nvSpPr>
          <p:cNvPr id="5" name="Subtitle 6"/>
          <p:cNvSpPr>
            <a:spLocks noGrp="1"/>
          </p:cNvSpPr>
          <p:nvPr>
            <p:ph type="subTitle" idx="1"/>
          </p:nvPr>
        </p:nvSpPr>
        <p:spPr>
          <a:xfrm>
            <a:off x="1570515" y="6281529"/>
            <a:ext cx="6483708" cy="349503"/>
          </a:xfrm>
        </p:spPr>
        <p:txBody>
          <a:bodyPr>
            <a:normAutofit lnSpcReduction="10000"/>
          </a:bodyPr>
          <a:lstStyle/>
          <a:p>
            <a:pPr algn="ctr"/>
            <a:r>
              <a:rPr lang="en-US" dirty="0">
                <a:solidFill>
                  <a:srgbClr val="ABDDD4"/>
                </a:solidFill>
                <a:latin typeface="Century Gothic" pitchFamily="34" charset="0"/>
                <a:cs typeface="Arial"/>
              </a:rPr>
              <a:t>p</a:t>
            </a:r>
            <a:r>
              <a:rPr lang="en-US" dirty="0" smtClean="0">
                <a:solidFill>
                  <a:srgbClr val="ABDDD4"/>
                </a:solidFill>
                <a:latin typeface="Century Gothic" pitchFamily="34" charset="0"/>
                <a:cs typeface="Arial"/>
              </a:rPr>
              <a:t>arent orientation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756" y="3641498"/>
            <a:ext cx="3066953" cy="3066953"/>
          </a:xfrm>
          <a:prstGeom prst="rect">
            <a:avLst/>
          </a:prstGeom>
        </p:spPr>
      </p:pic>
      <p:sp>
        <p:nvSpPr>
          <p:cNvPr id="6" name="Title 1"/>
          <p:cNvSpPr txBox="1">
            <a:spLocks/>
          </p:cNvSpPr>
          <p:nvPr/>
        </p:nvSpPr>
        <p:spPr bwMode="auto">
          <a:xfrm>
            <a:off x="603151"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join us!</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22937" y="1669773"/>
            <a:ext cx="6440772" cy="4691837"/>
          </a:xfrm>
        </p:spPr>
        <p:txBody>
          <a:bodyPr>
            <a:noAutofit/>
          </a:bodyPr>
          <a:lstStyle/>
          <a:p>
            <a:r>
              <a:rPr lang="en-US" sz="2400" b="0" dirty="0">
                <a:latin typeface="Century Gothic" panose="020B0502020202020204" pitchFamily="34" charset="0"/>
                <a:cs typeface="Arial" panose="020B0604020202020204" pitchFamily="34" charset="0"/>
              </a:rPr>
              <a:t>We will sit on the floor during class. This helps with the bonding experience- so you can be on the same level as your child. (They will sit right in front of you or in your lap) There is also a lot of "up and down" during class. </a:t>
            </a:r>
          </a:p>
        </p:txBody>
      </p:sp>
    </p:spTree>
    <p:extLst>
      <p:ext uri="{BB962C8B-B14F-4D97-AF65-F5344CB8AC3E}">
        <p14:creationId xmlns:p14="http://schemas.microsoft.com/office/powerpoint/2010/main" val="26160414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03151"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p</a:t>
            </a:r>
            <a:r>
              <a:rPr lang="en-US" sz="6000" b="1" kern="0" dirty="0" smtClean="0">
                <a:solidFill>
                  <a:srgbClr val="F79646"/>
                </a:solidFill>
                <a:latin typeface="Clarendon" pitchFamily="2" charset="0"/>
                <a:ea typeface="Arial" pitchFamily="-65" charset="0"/>
                <a:cs typeface="Arial" pitchFamily="-65" charset="0"/>
              </a:rPr>
              <a:t>lease un-plug!</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1320956" y="1425306"/>
            <a:ext cx="4966135" cy="4691837"/>
          </a:xfrm>
        </p:spPr>
        <p:txBody>
          <a:bodyPr>
            <a:noAutofit/>
          </a:bodyPr>
          <a:lstStyle/>
          <a:p>
            <a:r>
              <a:rPr lang="en-US" sz="2400" b="0" dirty="0">
                <a:latin typeface="Century Gothic" panose="020B0502020202020204" pitchFamily="34" charset="0"/>
                <a:cs typeface="Arial" panose="020B0604020202020204" pitchFamily="34" charset="0"/>
              </a:rPr>
              <a:t>One of the beauties of Sound Beginnings is the parent/child bonding experience! Please help this happen by waiting until the end of class to reply to texts or phone messages. </a:t>
            </a:r>
            <a:r>
              <a:rPr lang="en-US" sz="2400" b="0" dirty="0" smtClean="0">
                <a:latin typeface="Century Gothic" panose="020B0502020202020204" pitchFamily="34" charset="0"/>
                <a:cs typeface="Arial" panose="020B0604020202020204" pitchFamily="34" charset="0"/>
              </a:rPr>
              <a:t>Do feel free to take video or pictures to post on social media. Tag @</a:t>
            </a:r>
            <a:r>
              <a:rPr lang="en-US" sz="2400" b="0" dirty="0" err="1" smtClean="0">
                <a:latin typeface="Century Gothic" panose="020B0502020202020204" pitchFamily="34" charset="0"/>
                <a:cs typeface="Arial" panose="020B0604020202020204" pitchFamily="34" charset="0"/>
              </a:rPr>
              <a:t>playyourpartmt</a:t>
            </a:r>
            <a:r>
              <a:rPr lang="en-US" sz="2400" b="0" dirty="0" smtClean="0">
                <a:latin typeface="Century Gothic" panose="020B0502020202020204" pitchFamily="34" charset="0"/>
                <a:cs typeface="Arial" panose="020B0604020202020204" pitchFamily="34" charset="0"/>
              </a:rPr>
              <a:t>!</a:t>
            </a:r>
            <a:endParaRPr lang="en-US" sz="2400" b="0" dirty="0">
              <a:latin typeface="Century Gothic" panose="020B0502020202020204" pitchFamily="34" charset="0"/>
              <a:cs typeface="Arial" panose="020B0604020202020204" pitchFamily="34" charset="0"/>
            </a:endParaRPr>
          </a:p>
        </p:txBody>
      </p:sp>
      <p:pic>
        <p:nvPicPr>
          <p:cNvPr id="5" name="Picture 4" descr="phone.jpg"/>
          <p:cNvPicPr>
            <a:picLocks noChangeAspect="1"/>
          </p:cNvPicPr>
          <p:nvPr/>
        </p:nvPicPr>
        <p:blipFill>
          <a:blip r:embed="rId2" cstate="print"/>
          <a:stretch>
            <a:fillRect/>
          </a:stretch>
        </p:blipFill>
        <p:spPr>
          <a:xfrm>
            <a:off x="5540725" y="4281222"/>
            <a:ext cx="3122984" cy="2190750"/>
          </a:xfrm>
          <a:prstGeom prst="rect">
            <a:avLst/>
          </a:prstGeom>
        </p:spPr>
      </p:pic>
    </p:spTree>
    <p:extLst>
      <p:ext uri="{BB962C8B-B14F-4D97-AF65-F5344CB8AC3E}">
        <p14:creationId xmlns:p14="http://schemas.microsoft.com/office/powerpoint/2010/main" val="1004107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ncing.jpg"/>
          <p:cNvPicPr>
            <a:picLocks noChangeAspect="1"/>
          </p:cNvPicPr>
          <p:nvPr/>
        </p:nvPicPr>
        <p:blipFill>
          <a:blip r:embed="rId2" cstate="print"/>
          <a:stretch>
            <a:fillRect/>
          </a:stretch>
        </p:blipFill>
        <p:spPr>
          <a:xfrm>
            <a:off x="6085490" y="2918482"/>
            <a:ext cx="2816094" cy="2957542"/>
          </a:xfrm>
          <a:prstGeom prst="rect">
            <a:avLst/>
          </a:prstGeom>
        </p:spPr>
      </p:pic>
      <p:sp>
        <p:nvSpPr>
          <p:cNvPr id="6" name="Title 1"/>
          <p:cNvSpPr txBox="1">
            <a:spLocks/>
          </p:cNvSpPr>
          <p:nvPr/>
        </p:nvSpPr>
        <p:spPr bwMode="auto">
          <a:xfrm>
            <a:off x="603151"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p</a:t>
            </a:r>
            <a:r>
              <a:rPr lang="en-US" sz="6000" b="1" kern="0" dirty="0" smtClean="0">
                <a:solidFill>
                  <a:srgbClr val="F79646"/>
                </a:solidFill>
                <a:latin typeface="Clarendon" pitchFamily="2" charset="0"/>
                <a:ea typeface="Arial" pitchFamily="-65" charset="0"/>
                <a:cs typeface="Arial" pitchFamily="-65" charset="0"/>
              </a:rPr>
              <a:t>lease participate!</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333300" y="1780135"/>
            <a:ext cx="5959362" cy="4691837"/>
          </a:xfrm>
        </p:spPr>
        <p:txBody>
          <a:bodyPr>
            <a:noAutofit/>
          </a:bodyPr>
          <a:lstStyle/>
          <a:p>
            <a:r>
              <a:rPr lang="en-US" sz="2400" b="0" dirty="0">
                <a:latin typeface="Century Gothic" panose="020B0502020202020204" pitchFamily="34" charset="0"/>
                <a:cs typeface="Arial" panose="020B0604020202020204" pitchFamily="34" charset="0"/>
              </a:rPr>
              <a:t>Your child is watching you. If you are participating- they will want to as well. </a:t>
            </a:r>
            <a:endParaRPr lang="en-US" sz="2400" b="0" dirty="0" smtClean="0">
              <a:latin typeface="Century Gothic" panose="020B0502020202020204" pitchFamily="34" charset="0"/>
              <a:cs typeface="Arial" panose="020B0604020202020204" pitchFamily="34" charset="0"/>
            </a:endParaRPr>
          </a:p>
        </p:txBody>
      </p:sp>
      <p:sp>
        <p:nvSpPr>
          <p:cNvPr id="2" name="Rectangle 1"/>
          <p:cNvSpPr/>
          <p:nvPr/>
        </p:nvSpPr>
        <p:spPr>
          <a:xfrm>
            <a:off x="2475186" y="2894607"/>
            <a:ext cx="3484180" cy="3785652"/>
          </a:xfrm>
          <a:prstGeom prst="rect">
            <a:avLst/>
          </a:prstGeom>
        </p:spPr>
        <p:txBody>
          <a:bodyPr wrap="square">
            <a:spAutoFit/>
          </a:bodyPr>
          <a:lstStyle/>
          <a:p>
            <a:r>
              <a:rPr lang="en-US" sz="2400" dirty="0">
                <a:solidFill>
                  <a:schemeClr val="tx2"/>
                </a:solidFill>
                <a:latin typeface="Century Gothic" panose="020B0502020202020204" pitchFamily="34" charset="0"/>
                <a:cs typeface="Arial" panose="020B0604020202020204" pitchFamily="34" charset="0"/>
              </a:rPr>
              <a:t>Sound Beginnings is a "no judgment" zone for the kids and the parents!  Please sing and dance along with us! If the parent continues to show enthusiasm for the program, the child will also.</a:t>
            </a:r>
          </a:p>
        </p:txBody>
      </p:sp>
    </p:spTree>
    <p:extLst>
      <p:ext uri="{BB962C8B-B14F-4D97-AF65-F5344CB8AC3E}">
        <p14:creationId xmlns:p14="http://schemas.microsoft.com/office/powerpoint/2010/main" val="3296561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20269" y="472806"/>
            <a:ext cx="8228406"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dirty="0">
                <a:solidFill>
                  <a:srgbClr val="F79646"/>
                </a:solidFill>
                <a:latin typeface="Clarendon" pitchFamily="2" charset="0"/>
                <a:ea typeface="Arial" pitchFamily="-65" charset="0"/>
                <a:cs typeface="Arial" pitchFamily="-65" charset="0"/>
              </a:rPr>
              <a:t>d</a:t>
            </a:r>
            <a:r>
              <a:rPr lang="en-US" sz="4800" b="1" kern="0" dirty="0" smtClean="0">
                <a:solidFill>
                  <a:srgbClr val="F79646"/>
                </a:solidFill>
                <a:latin typeface="Clarendon" pitchFamily="2" charset="0"/>
                <a:ea typeface="Arial" pitchFamily="-65" charset="0"/>
                <a:cs typeface="Arial" pitchFamily="-65" charset="0"/>
              </a:rPr>
              <a:t>o not force participation</a:t>
            </a:r>
            <a:endParaRPr kumimoji="0" lang="en-US" sz="48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333291" y="1504136"/>
            <a:ext cx="6305022" cy="1942282"/>
          </a:xfrm>
        </p:spPr>
        <p:txBody>
          <a:bodyPr>
            <a:noAutofit/>
          </a:bodyPr>
          <a:lstStyle/>
          <a:p>
            <a:r>
              <a:rPr lang="en-US" sz="2400" b="0" dirty="0">
                <a:latin typeface="Century Gothic" panose="020B0502020202020204" pitchFamily="34" charset="0"/>
                <a:cs typeface="Arial" panose="020B0604020202020204" pitchFamily="34" charset="0"/>
              </a:rPr>
              <a:t>Our music class is a safe place. </a:t>
            </a:r>
            <a:r>
              <a:rPr lang="en-US" sz="2400" b="0" dirty="0" smtClean="0">
                <a:latin typeface="Century Gothic" panose="020B0502020202020204" pitchFamily="34" charset="0"/>
                <a:cs typeface="Arial" panose="020B0604020202020204" pitchFamily="34" charset="0"/>
              </a:rPr>
              <a:t>Children </a:t>
            </a:r>
            <a:r>
              <a:rPr lang="en-US" sz="2400" b="0" dirty="0">
                <a:latin typeface="Century Gothic" panose="020B0502020202020204" pitchFamily="34" charset="0"/>
                <a:cs typeface="Arial" panose="020B0604020202020204" pitchFamily="34" charset="0"/>
              </a:rPr>
              <a:t>are learning just by being here.  If they choose not to participate, even if I have invited them to, it is OK! </a:t>
            </a:r>
            <a:endParaRPr lang="en-US" sz="2400" b="0" dirty="0">
              <a:latin typeface="Century Gothic" panose="020B0502020202020204" pitchFamily="34" charset="0"/>
              <a:cs typeface="Times New Roman" pitchFamily="18" charset="0"/>
            </a:endParaRPr>
          </a:p>
        </p:txBody>
      </p:sp>
      <p:sp>
        <p:nvSpPr>
          <p:cNvPr id="2" name="Rectangle 1"/>
          <p:cNvSpPr/>
          <p:nvPr/>
        </p:nvSpPr>
        <p:spPr>
          <a:xfrm>
            <a:off x="2333292" y="3367587"/>
            <a:ext cx="3484180" cy="3231654"/>
          </a:xfrm>
          <a:prstGeom prst="rect">
            <a:avLst/>
          </a:prstGeom>
        </p:spPr>
        <p:txBody>
          <a:bodyPr wrap="square">
            <a:spAutoFit/>
          </a:bodyPr>
          <a:lstStyle/>
          <a:p>
            <a:r>
              <a:rPr lang="en-US" sz="2400" dirty="0">
                <a:solidFill>
                  <a:schemeClr val="tx2"/>
                </a:solidFill>
                <a:latin typeface="Century Gothic" panose="020B0502020202020204" pitchFamily="34" charset="0"/>
                <a:cs typeface="Arial" panose="020B0604020202020204" pitchFamily="34" charset="0"/>
              </a:rPr>
              <a:t>"If you lecture, bribe, or scold your child for lack of participation, they may associate negative feelings with the class and their experience here. “</a:t>
            </a:r>
          </a:p>
          <a:p>
            <a:endParaRPr lang="en-US" sz="1600" dirty="0">
              <a:solidFill>
                <a:schemeClr val="tx2"/>
              </a:solidFill>
              <a:latin typeface="Century Gothic" panose="020B0502020202020204" pitchFamily="34" charset="0"/>
              <a:cs typeface="Arial" panose="020B0604020202020204" pitchFamily="34" charset="0"/>
            </a:endParaRPr>
          </a:p>
          <a:p>
            <a:r>
              <a:rPr lang="en-US" sz="1600" dirty="0">
                <a:solidFill>
                  <a:schemeClr val="tx2"/>
                </a:solidFill>
                <a:latin typeface="Century Gothic" panose="020B0502020202020204" pitchFamily="34" charset="0"/>
                <a:cs typeface="Arial" panose="020B0604020202020204" pitchFamily="34" charset="0"/>
              </a:rPr>
              <a:t>** Student Workbook</a:t>
            </a:r>
          </a:p>
        </p:txBody>
      </p:sp>
      <p:pic>
        <p:nvPicPr>
          <p:cNvPr id="9" name="Picture 8" descr="quiet child.jpg"/>
          <p:cNvPicPr>
            <a:picLocks noChangeAspect="1"/>
          </p:cNvPicPr>
          <p:nvPr/>
        </p:nvPicPr>
        <p:blipFill>
          <a:blip r:embed="rId2" cstate="print"/>
          <a:stretch>
            <a:fillRect/>
          </a:stretch>
        </p:blipFill>
        <p:spPr>
          <a:xfrm>
            <a:off x="6221321" y="2932386"/>
            <a:ext cx="2386656" cy="3575768"/>
          </a:xfrm>
          <a:prstGeom prst="rect">
            <a:avLst/>
          </a:prstGeom>
        </p:spPr>
      </p:pic>
    </p:spTree>
    <p:extLst>
      <p:ext uri="{BB962C8B-B14F-4D97-AF65-F5344CB8AC3E}">
        <p14:creationId xmlns:p14="http://schemas.microsoft.com/office/powerpoint/2010/main" val="2558150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t.jpg"/>
          <p:cNvPicPr>
            <a:picLocks noChangeAspect="1"/>
          </p:cNvPicPr>
          <p:nvPr/>
        </p:nvPicPr>
        <p:blipFill>
          <a:blip r:embed="rId2" cstate="print"/>
          <a:stretch>
            <a:fillRect/>
          </a:stretch>
        </p:blipFill>
        <p:spPr>
          <a:xfrm>
            <a:off x="4903075" y="3687304"/>
            <a:ext cx="3974553" cy="2788119"/>
          </a:xfrm>
          <a:prstGeom prst="rect">
            <a:avLst/>
          </a:prstGeom>
        </p:spPr>
      </p:pic>
      <p:sp>
        <p:nvSpPr>
          <p:cNvPr id="6" name="Title 1"/>
          <p:cNvSpPr txBox="1">
            <a:spLocks/>
          </p:cNvSpPr>
          <p:nvPr/>
        </p:nvSpPr>
        <p:spPr bwMode="auto">
          <a:xfrm>
            <a:off x="603151"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h</a:t>
            </a:r>
            <a:r>
              <a:rPr lang="en-US" sz="6000" b="1" kern="0" dirty="0" smtClean="0">
                <a:solidFill>
                  <a:srgbClr val="F79646"/>
                </a:solidFill>
                <a:latin typeface="Clarendon" pitchFamily="2" charset="0"/>
                <a:ea typeface="Arial" pitchFamily="-65" charset="0"/>
                <a:cs typeface="Arial" pitchFamily="-65" charset="0"/>
              </a:rPr>
              <a:t>aving a bad day?</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22937" y="1669773"/>
            <a:ext cx="5645699" cy="4691837"/>
          </a:xfrm>
        </p:spPr>
        <p:txBody>
          <a:bodyPr>
            <a:noAutofit/>
          </a:bodyPr>
          <a:lstStyle/>
          <a:p>
            <a:r>
              <a:rPr lang="en-US" sz="2400" b="0" dirty="0">
                <a:latin typeface="Century Gothic" panose="020B0502020202020204" pitchFamily="34" charset="0"/>
                <a:cs typeface="Arial" panose="020B0604020202020204" pitchFamily="34" charset="0"/>
              </a:rPr>
              <a:t>It happens to the best of us. If your child is </a:t>
            </a:r>
            <a:r>
              <a:rPr lang="en-US" sz="2400" b="0" dirty="0" smtClean="0">
                <a:latin typeface="Century Gothic" panose="020B0502020202020204" pitchFamily="34" charset="0"/>
                <a:cs typeface="Arial" panose="020B0604020202020204" pitchFamily="34" charset="0"/>
              </a:rPr>
              <a:t>having a bad day, </a:t>
            </a:r>
            <a:r>
              <a:rPr lang="en-US" sz="2400" b="0" dirty="0">
                <a:latin typeface="Century Gothic" panose="020B0502020202020204" pitchFamily="34" charset="0"/>
                <a:cs typeface="Arial" panose="020B0604020202020204" pitchFamily="34" charset="0"/>
              </a:rPr>
              <a:t>please take them </a:t>
            </a:r>
            <a:r>
              <a:rPr lang="en-US" sz="2400" b="0" dirty="0" smtClean="0">
                <a:latin typeface="Century Gothic" panose="020B0502020202020204" pitchFamily="34" charset="0"/>
                <a:cs typeface="Arial" panose="020B0604020202020204" pitchFamily="34" charset="0"/>
              </a:rPr>
              <a:t>the waiting room </a:t>
            </a:r>
            <a:r>
              <a:rPr lang="en-US" sz="2400" b="0" dirty="0" smtClean="0">
                <a:latin typeface="Century Gothic" panose="020B0502020202020204" pitchFamily="34" charset="0"/>
                <a:cs typeface="Arial" panose="020B0604020202020204" pitchFamily="34" charset="0"/>
              </a:rPr>
              <a:t>or outside </a:t>
            </a:r>
            <a:r>
              <a:rPr lang="en-US" sz="2400" b="0" dirty="0" smtClean="0">
                <a:latin typeface="Century Gothic" panose="020B0502020202020204" pitchFamily="34" charset="0"/>
                <a:cs typeface="Arial" panose="020B0604020202020204" pitchFamily="34" charset="0"/>
              </a:rPr>
              <a:t>for </a:t>
            </a:r>
            <a:r>
              <a:rPr lang="en-US" sz="2400" b="0" dirty="0">
                <a:latin typeface="Century Gothic" panose="020B0502020202020204" pitchFamily="34" charset="0"/>
                <a:cs typeface="Arial" panose="020B0604020202020204" pitchFamily="34" charset="0"/>
              </a:rPr>
              <a:t>a little </a:t>
            </a:r>
            <a:r>
              <a:rPr lang="en-US" sz="2400" b="0" dirty="0" smtClean="0">
                <a:latin typeface="Century Gothic" panose="020B0502020202020204" pitchFamily="34" charset="0"/>
                <a:cs typeface="Arial" panose="020B0604020202020204" pitchFamily="34" charset="0"/>
              </a:rPr>
              <a:t>break/breather and then rejoin us when they are ready </a:t>
            </a:r>
            <a:endParaRPr lang="en-US" sz="24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83910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stening.jpg"/>
          <p:cNvPicPr>
            <a:picLocks noChangeAspect="1"/>
          </p:cNvPicPr>
          <p:nvPr/>
        </p:nvPicPr>
        <p:blipFill>
          <a:blip r:embed="rId2" cstate="print"/>
          <a:stretch>
            <a:fillRect/>
          </a:stretch>
        </p:blipFill>
        <p:spPr>
          <a:xfrm>
            <a:off x="6570440" y="2214584"/>
            <a:ext cx="1957511" cy="3451706"/>
          </a:xfrm>
          <a:prstGeom prst="rect">
            <a:avLst/>
          </a:prstGeom>
        </p:spPr>
      </p:pic>
      <p:sp>
        <p:nvSpPr>
          <p:cNvPr id="6" name="Title 1"/>
          <p:cNvSpPr txBox="1">
            <a:spLocks/>
          </p:cNvSpPr>
          <p:nvPr/>
        </p:nvSpPr>
        <p:spPr bwMode="auto">
          <a:xfrm>
            <a:off x="697747"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l</a:t>
            </a:r>
            <a:r>
              <a:rPr lang="en-US" sz="6000" b="1" kern="0" dirty="0" smtClean="0">
                <a:solidFill>
                  <a:srgbClr val="F79646"/>
                </a:solidFill>
                <a:latin typeface="Clarendon" pitchFamily="2" charset="0"/>
                <a:ea typeface="Arial" pitchFamily="-65" charset="0"/>
                <a:cs typeface="Arial" pitchFamily="-65" charset="0"/>
              </a:rPr>
              <a:t>isten to the CD</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65675" y="1894063"/>
            <a:ext cx="4599752" cy="4691837"/>
          </a:xfrm>
        </p:spPr>
        <p:txBody>
          <a:bodyPr>
            <a:noAutofit/>
          </a:bodyPr>
          <a:lstStyle/>
          <a:p>
            <a:r>
              <a:rPr lang="en-US" sz="2400" b="0" dirty="0" smtClean="0">
                <a:latin typeface="Century Gothic" panose="020B0502020202020204" pitchFamily="34" charset="0"/>
                <a:cs typeface="Arial" panose="020B0604020202020204" pitchFamily="34" charset="0"/>
              </a:rPr>
              <a:t>…. as much as possible!  Every </a:t>
            </a:r>
            <a:r>
              <a:rPr lang="en-US" sz="2400" b="0" dirty="0">
                <a:latin typeface="Century Gothic" panose="020B0502020202020204" pitchFamily="34" charset="0"/>
                <a:cs typeface="Arial" panose="020B0604020202020204" pitchFamily="34" charset="0"/>
              </a:rPr>
              <a:t>time you listen to the CD, you are reinforcing concepts being taught in class. </a:t>
            </a:r>
            <a:endParaRPr lang="en-US" sz="2400" b="0" dirty="0" smtClean="0">
              <a:latin typeface="Century Gothic" panose="020B0502020202020204" pitchFamily="34" charset="0"/>
              <a:cs typeface="Arial" panose="020B0604020202020204" pitchFamily="34" charset="0"/>
            </a:endParaRPr>
          </a:p>
          <a:p>
            <a:endParaRPr lang="en-US" sz="2400" b="0" dirty="0">
              <a:latin typeface="Century Gothic" panose="020B0502020202020204" pitchFamily="34" charset="0"/>
              <a:cs typeface="Arial" panose="020B0604020202020204" pitchFamily="34" charset="0"/>
            </a:endParaRPr>
          </a:p>
          <a:p>
            <a:r>
              <a:rPr lang="en-US" sz="2400" b="0" dirty="0" smtClean="0">
                <a:latin typeface="Century Gothic" panose="020B0502020202020204" pitchFamily="34" charset="0"/>
                <a:cs typeface="Arial" panose="020B0604020202020204" pitchFamily="34" charset="0"/>
              </a:rPr>
              <a:t>Bedtime or travelling around in the car is a GREAT time to make this happen.</a:t>
            </a:r>
            <a:endParaRPr lang="en-US" sz="24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680814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97747" y="330912"/>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t</a:t>
            </a:r>
            <a:r>
              <a:rPr lang="en-US" sz="6000" b="1" kern="0" dirty="0" smtClean="0">
                <a:solidFill>
                  <a:srgbClr val="F79646"/>
                </a:solidFill>
                <a:latin typeface="Clarendon" pitchFamily="2" charset="0"/>
                <a:ea typeface="Arial" pitchFamily="-65" charset="0"/>
                <a:cs typeface="Arial" pitchFamily="-65" charset="0"/>
              </a:rPr>
              <a:t>he workbook</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65674" y="1371595"/>
            <a:ext cx="6484187" cy="5009348"/>
          </a:xfrm>
        </p:spPr>
        <p:txBody>
          <a:bodyPr>
            <a:noAutofit/>
          </a:bodyPr>
          <a:lstStyle/>
          <a:p>
            <a:pPr>
              <a:buFont typeface="Arial" pitchFamily="34" charset="0"/>
              <a:buChar char="•"/>
            </a:pPr>
            <a:r>
              <a:rPr lang="en-US" sz="2000" b="0" dirty="0">
                <a:latin typeface="Century Gothic" panose="020B0502020202020204" pitchFamily="34" charset="0"/>
                <a:cs typeface="Arial" panose="020B0604020202020204" pitchFamily="34" charset="0"/>
              </a:rPr>
              <a:t>Please bring your workbook to every class. We will use them!</a:t>
            </a:r>
            <a:br>
              <a:rPr lang="en-US" sz="2000" b="0" dirty="0">
                <a:latin typeface="Century Gothic" panose="020B0502020202020204" pitchFamily="34" charset="0"/>
                <a:cs typeface="Arial" panose="020B0604020202020204" pitchFamily="34" charset="0"/>
              </a:rPr>
            </a:br>
            <a:r>
              <a:rPr lang="en-US" sz="2000" b="0" dirty="0" smtClean="0">
                <a:latin typeface="Century Gothic" panose="020B0502020202020204" pitchFamily="34" charset="0"/>
                <a:cs typeface="Arial" panose="020B0604020202020204" pitchFamily="34" charset="0"/>
              </a:rPr>
              <a:t> You will receive them at the 1</a:t>
            </a:r>
            <a:r>
              <a:rPr lang="en-US" sz="2000" b="0" baseline="30000" dirty="0" smtClean="0">
                <a:latin typeface="Century Gothic" panose="020B0502020202020204" pitchFamily="34" charset="0"/>
                <a:cs typeface="Arial" panose="020B0604020202020204" pitchFamily="34" charset="0"/>
              </a:rPr>
              <a:t>st</a:t>
            </a:r>
            <a:r>
              <a:rPr lang="en-US" sz="2000" b="0" dirty="0" smtClean="0">
                <a:latin typeface="Century Gothic" panose="020B0502020202020204" pitchFamily="34" charset="0"/>
                <a:cs typeface="Arial" panose="020B0604020202020204" pitchFamily="34" charset="0"/>
              </a:rPr>
              <a:t> or 2</a:t>
            </a:r>
            <a:r>
              <a:rPr lang="en-US" sz="2000" b="0" baseline="30000" dirty="0" smtClean="0">
                <a:latin typeface="Century Gothic" panose="020B0502020202020204" pitchFamily="34" charset="0"/>
                <a:cs typeface="Arial" panose="020B0604020202020204" pitchFamily="34" charset="0"/>
              </a:rPr>
              <a:t>nd</a:t>
            </a:r>
            <a:r>
              <a:rPr lang="en-US" sz="2000" b="0" dirty="0" smtClean="0">
                <a:latin typeface="Century Gothic" panose="020B0502020202020204" pitchFamily="34" charset="0"/>
                <a:cs typeface="Arial" panose="020B0604020202020204" pitchFamily="34" charset="0"/>
              </a:rPr>
              <a:t> class!</a:t>
            </a:r>
            <a:endParaRPr lang="en-US" sz="2000" b="0" dirty="0">
              <a:latin typeface="Century Gothic" panose="020B0502020202020204" pitchFamily="34" charset="0"/>
              <a:cs typeface="Arial" panose="020B0604020202020204" pitchFamily="34" charset="0"/>
            </a:endParaRPr>
          </a:p>
          <a:p>
            <a:pPr>
              <a:buFont typeface="Arial" pitchFamily="34" charset="0"/>
              <a:buChar char="•"/>
            </a:pPr>
            <a:r>
              <a:rPr lang="en-US" sz="2000" b="0" dirty="0">
                <a:latin typeface="Century Gothic" panose="020B0502020202020204" pitchFamily="34" charset="0"/>
                <a:cs typeface="Arial" panose="020B0604020202020204" pitchFamily="34" charset="0"/>
              </a:rPr>
              <a:t>Inside the front cover is a class calendar </a:t>
            </a:r>
          </a:p>
          <a:p>
            <a:pPr>
              <a:buFont typeface="Arial" pitchFamily="34" charset="0"/>
              <a:buChar char="•"/>
            </a:pPr>
            <a:endParaRPr lang="en-US" sz="2000" b="0" dirty="0">
              <a:latin typeface="Century Gothic" panose="020B0502020202020204" pitchFamily="34" charset="0"/>
              <a:cs typeface="Arial" panose="020B0604020202020204" pitchFamily="34" charset="0"/>
            </a:endParaRPr>
          </a:p>
          <a:p>
            <a:pPr>
              <a:buFont typeface="Arial" pitchFamily="34" charset="0"/>
              <a:buChar char="•"/>
            </a:pPr>
            <a:r>
              <a:rPr lang="en-US" sz="2000" b="0" dirty="0">
                <a:latin typeface="Century Gothic" panose="020B0502020202020204" pitchFamily="34" charset="0"/>
                <a:cs typeface="Arial" panose="020B0604020202020204" pitchFamily="34" charset="0"/>
              </a:rPr>
              <a:t>There is also an optional at home activity for each weekly lesson included on the calendar. </a:t>
            </a:r>
          </a:p>
          <a:p>
            <a:pPr>
              <a:buFont typeface="Arial" pitchFamily="34" charset="0"/>
              <a:buChar char="•"/>
            </a:pPr>
            <a:endParaRPr lang="en-US" sz="2000" b="0" dirty="0">
              <a:latin typeface="Century Gothic" panose="020B0502020202020204" pitchFamily="34" charset="0"/>
              <a:cs typeface="Arial" panose="020B0604020202020204" pitchFamily="34" charset="0"/>
            </a:endParaRPr>
          </a:p>
          <a:p>
            <a:pPr>
              <a:buFont typeface="Arial" pitchFamily="34" charset="0"/>
              <a:buChar char="•"/>
            </a:pPr>
            <a:r>
              <a:rPr lang="en-US" sz="2000" b="0" dirty="0">
                <a:latin typeface="Century Gothic" panose="020B0502020202020204" pitchFamily="34" charset="0"/>
                <a:cs typeface="Arial" panose="020B0604020202020204" pitchFamily="34" charset="0"/>
              </a:rPr>
              <a:t>I will not be grading these optional activities or taking note of who did what. But your child will have the option to use their own puppet that they colored during the next class.</a:t>
            </a:r>
            <a:br>
              <a:rPr lang="en-US" sz="2000" b="0" dirty="0">
                <a:latin typeface="Century Gothic" panose="020B0502020202020204" pitchFamily="34" charset="0"/>
                <a:cs typeface="Arial" panose="020B0604020202020204" pitchFamily="34" charset="0"/>
              </a:rPr>
            </a:br>
            <a:endParaRPr lang="en-US" sz="2000" b="0" dirty="0">
              <a:latin typeface="Century Gothic" panose="020B0502020202020204" pitchFamily="34" charset="0"/>
              <a:cs typeface="Arial" panose="020B0604020202020204" pitchFamily="34" charset="0"/>
            </a:endParaRPr>
          </a:p>
          <a:p>
            <a:pPr>
              <a:buFont typeface="Arial" pitchFamily="34" charset="0"/>
              <a:buChar char="•"/>
            </a:pPr>
            <a:r>
              <a:rPr lang="en-US" sz="2000" b="0" dirty="0" smtClean="0">
                <a:latin typeface="Century Gothic" panose="020B0502020202020204" pitchFamily="34" charset="0"/>
                <a:cs typeface="Arial" panose="020B0604020202020204" pitchFamily="34" charset="0"/>
              </a:rPr>
              <a:t>There </a:t>
            </a:r>
            <a:r>
              <a:rPr lang="en-US" sz="2000" b="0" dirty="0">
                <a:latin typeface="Century Gothic" panose="020B0502020202020204" pitchFamily="34" charset="0"/>
                <a:cs typeface="Arial" panose="020B0604020202020204" pitchFamily="34" charset="0"/>
              </a:rPr>
              <a:t>is a </a:t>
            </a:r>
            <a:r>
              <a:rPr lang="en-US" sz="2000" b="0" dirty="0" err="1" smtClean="0">
                <a:latin typeface="Century Gothic" panose="020B0502020202020204" pitchFamily="34" charset="0"/>
                <a:cs typeface="Arial" panose="020B0604020202020204" pitchFamily="34" charset="0"/>
              </a:rPr>
              <a:t>ziploc</a:t>
            </a:r>
            <a:r>
              <a:rPr lang="en-US" sz="2000" b="0" dirty="0" smtClean="0">
                <a:latin typeface="Century Gothic" panose="020B0502020202020204" pitchFamily="34" charset="0"/>
                <a:cs typeface="Arial" panose="020B0604020202020204" pitchFamily="34" charset="0"/>
              </a:rPr>
              <a:t> </a:t>
            </a:r>
            <a:r>
              <a:rPr lang="en-US" sz="2000" b="0" dirty="0">
                <a:latin typeface="Century Gothic" panose="020B0502020202020204" pitchFamily="34" charset="0"/>
                <a:cs typeface="Arial" panose="020B0604020202020204" pitchFamily="34" charset="0"/>
              </a:rPr>
              <a:t>bag in the back of your workbook to hold the puppets.</a:t>
            </a:r>
          </a:p>
        </p:txBody>
      </p:sp>
    </p:spTree>
    <p:extLst>
      <p:ext uri="{BB962C8B-B14F-4D97-AF65-F5344CB8AC3E}">
        <p14:creationId xmlns:p14="http://schemas.microsoft.com/office/powerpoint/2010/main" val="18682327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5392234" y="4146390"/>
            <a:ext cx="3219791" cy="2167572"/>
          </a:xfrm>
          <a:prstGeom prst="rect">
            <a:avLst/>
          </a:prstGeom>
          <a:noFill/>
          <a:ln w="9525">
            <a:noFill/>
            <a:miter lim="800000"/>
            <a:headEnd/>
            <a:tailEnd/>
          </a:ln>
        </p:spPr>
      </p:pic>
      <p:sp>
        <p:nvSpPr>
          <p:cNvPr id="6" name="Title 1"/>
          <p:cNvSpPr txBox="1">
            <a:spLocks/>
          </p:cNvSpPr>
          <p:nvPr/>
        </p:nvSpPr>
        <p:spPr bwMode="auto">
          <a:xfrm>
            <a:off x="425677" y="446301"/>
            <a:ext cx="8837317" cy="10816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5000" b="1" kern="0" dirty="0">
                <a:solidFill>
                  <a:srgbClr val="F79646"/>
                </a:solidFill>
                <a:latin typeface="Clarendon" pitchFamily="2" charset="0"/>
                <a:ea typeface="Arial" pitchFamily="-65" charset="0"/>
                <a:cs typeface="Arial" pitchFamily="-65" charset="0"/>
              </a:rPr>
              <a:t>m</a:t>
            </a:r>
            <a:r>
              <a:rPr lang="en-US" sz="5000" b="1" kern="0" dirty="0" smtClean="0">
                <a:solidFill>
                  <a:srgbClr val="F79646"/>
                </a:solidFill>
                <a:latin typeface="Clarendon" pitchFamily="2" charset="0"/>
                <a:ea typeface="Arial" pitchFamily="-65" charset="0"/>
                <a:cs typeface="Arial" pitchFamily="-65" charset="0"/>
              </a:rPr>
              <a:t>ore bang for your buck!</a:t>
            </a:r>
            <a:endParaRPr kumimoji="0" lang="en-US" sz="5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endParaRPr>
          </a:p>
        </p:txBody>
      </p:sp>
      <p:sp>
        <p:nvSpPr>
          <p:cNvPr id="5" name="Rectangle 4"/>
          <p:cNvSpPr/>
          <p:nvPr/>
        </p:nvSpPr>
        <p:spPr>
          <a:xfrm>
            <a:off x="2180547" y="1863818"/>
            <a:ext cx="5675425" cy="3293209"/>
          </a:xfrm>
          <a:prstGeom prst="rect">
            <a:avLst/>
          </a:prstGeom>
        </p:spPr>
        <p:txBody>
          <a:bodyPr wrap="square">
            <a:spAutoFit/>
          </a:bodyPr>
          <a:lstStyle/>
          <a:p>
            <a:r>
              <a:rPr lang="en-US" sz="2400" dirty="0">
                <a:solidFill>
                  <a:schemeClr val="accent6"/>
                </a:solidFill>
                <a:latin typeface="Century Gothic" panose="020B0502020202020204" pitchFamily="34" charset="0"/>
                <a:cs typeface="Arial" panose="020B0604020202020204" pitchFamily="34" charset="0"/>
              </a:rPr>
              <a:t>"To further enhance your child's experience, Do the in-class activities at home, sing the songs without the CD, encourage your child to use their music book, and create new ways to experience the songs. Share your ideas in class!" </a:t>
            </a:r>
            <a:endParaRPr lang="en-US" sz="2400" dirty="0" smtClean="0">
              <a:solidFill>
                <a:schemeClr val="accent6"/>
              </a:solidFill>
              <a:latin typeface="Century Gothic" panose="020B0502020202020204" pitchFamily="34" charset="0"/>
              <a:cs typeface="Arial" panose="020B0604020202020204" pitchFamily="34" charset="0"/>
            </a:endParaRPr>
          </a:p>
          <a:p>
            <a:endParaRPr lang="en-US" sz="2000" dirty="0" smtClean="0">
              <a:solidFill>
                <a:schemeClr val="accent6"/>
              </a:solidFill>
              <a:latin typeface="Century Gothic" panose="020B0502020202020204" pitchFamily="34" charset="0"/>
              <a:cs typeface="Arial" panose="020B0604020202020204" pitchFamily="34" charset="0"/>
            </a:endParaRPr>
          </a:p>
          <a:p>
            <a:r>
              <a:rPr lang="en-US" sz="2000" dirty="0" smtClean="0">
                <a:solidFill>
                  <a:schemeClr val="accent6"/>
                </a:solidFill>
                <a:latin typeface="Century Gothic" panose="020B0502020202020204" pitchFamily="34" charset="0"/>
                <a:cs typeface="Arial" panose="020B0604020202020204" pitchFamily="34" charset="0"/>
              </a:rPr>
              <a:t>**</a:t>
            </a:r>
            <a:r>
              <a:rPr lang="en-US" sz="2000" dirty="0">
                <a:solidFill>
                  <a:schemeClr val="accent6"/>
                </a:solidFill>
                <a:latin typeface="Century Gothic" panose="020B0502020202020204" pitchFamily="34" charset="0"/>
                <a:cs typeface="Arial" panose="020B0604020202020204" pitchFamily="34" charset="0"/>
              </a:rPr>
              <a:t>Student Workbook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83337" y="619727"/>
            <a:ext cx="8837317" cy="10816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n</a:t>
            </a:r>
            <a:r>
              <a:rPr lang="en-US" sz="6000" b="1" kern="0" dirty="0" smtClean="0">
                <a:solidFill>
                  <a:srgbClr val="F79646"/>
                </a:solidFill>
                <a:latin typeface="Clarendon" pitchFamily="2" charset="0"/>
                <a:ea typeface="Arial" pitchFamily="-65" charset="0"/>
                <a:cs typeface="Arial" pitchFamily="-65" charset="0"/>
              </a:rPr>
              <a:t>o food or snacks!</a:t>
            </a:r>
            <a:endPar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endParaRPr>
          </a:p>
        </p:txBody>
      </p:sp>
      <p:sp>
        <p:nvSpPr>
          <p:cNvPr id="5" name="Rectangle 4"/>
          <p:cNvSpPr/>
          <p:nvPr/>
        </p:nvSpPr>
        <p:spPr>
          <a:xfrm>
            <a:off x="2466953" y="2147598"/>
            <a:ext cx="4094129" cy="3046988"/>
          </a:xfrm>
          <a:prstGeom prst="rect">
            <a:avLst/>
          </a:prstGeom>
        </p:spPr>
        <p:txBody>
          <a:bodyPr wrap="square">
            <a:spAutoFit/>
          </a:bodyPr>
          <a:lstStyle/>
          <a:p>
            <a:r>
              <a:rPr lang="en-US" sz="2400" dirty="0" smtClean="0">
                <a:solidFill>
                  <a:schemeClr val="accent6"/>
                </a:solidFill>
                <a:latin typeface="Century Gothic" panose="020B0502020202020204" pitchFamily="34" charset="0"/>
                <a:cs typeface="Arial" panose="020B0604020202020204" pitchFamily="34" charset="0"/>
              </a:rPr>
              <a:t>Please do not eat food or snacks during class time.  </a:t>
            </a:r>
          </a:p>
          <a:p>
            <a:endParaRPr lang="en-US" sz="2400" dirty="0">
              <a:solidFill>
                <a:schemeClr val="accent6"/>
              </a:solidFill>
              <a:latin typeface="Century Gothic" panose="020B0502020202020204" pitchFamily="34" charset="0"/>
              <a:cs typeface="Arial" panose="020B0604020202020204" pitchFamily="34" charset="0"/>
            </a:endParaRPr>
          </a:p>
          <a:p>
            <a:r>
              <a:rPr lang="en-US" sz="2400" dirty="0" smtClean="0">
                <a:solidFill>
                  <a:schemeClr val="accent6"/>
                </a:solidFill>
                <a:latin typeface="Century Gothic" panose="020B0502020202020204" pitchFamily="34" charset="0"/>
                <a:cs typeface="Arial" panose="020B0604020202020204" pitchFamily="34" charset="0"/>
              </a:rPr>
              <a:t>Also</a:t>
            </a:r>
            <a:r>
              <a:rPr lang="en-US" sz="2400" dirty="0">
                <a:solidFill>
                  <a:schemeClr val="accent6"/>
                </a:solidFill>
                <a:latin typeface="Century Gothic" panose="020B0502020202020204" pitchFamily="34" charset="0"/>
                <a:cs typeface="Arial" panose="020B0604020202020204" pitchFamily="34" charset="0"/>
              </a:rPr>
              <a:t>, please let me know if your child has any food allergies. (There may be a small treat on the last day of class)</a:t>
            </a:r>
          </a:p>
        </p:txBody>
      </p:sp>
      <p:pic>
        <p:nvPicPr>
          <p:cNvPr id="7" name="Picture 6" descr="eating.jpg"/>
          <p:cNvPicPr>
            <a:picLocks noChangeAspect="1"/>
          </p:cNvPicPr>
          <p:nvPr/>
        </p:nvPicPr>
        <p:blipFill>
          <a:blip r:embed="rId2" cstate="print"/>
          <a:stretch>
            <a:fillRect/>
          </a:stretch>
        </p:blipFill>
        <p:spPr>
          <a:xfrm>
            <a:off x="6710033" y="2282574"/>
            <a:ext cx="1976768" cy="2970553"/>
          </a:xfrm>
          <a:prstGeom prst="rect">
            <a:avLst/>
          </a:prstGeom>
        </p:spPr>
      </p:pic>
    </p:spTree>
    <p:extLst>
      <p:ext uri="{BB962C8B-B14F-4D97-AF65-F5344CB8AC3E}">
        <p14:creationId xmlns:p14="http://schemas.microsoft.com/office/powerpoint/2010/main" val="245568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14423" y="530532"/>
            <a:ext cx="8837317" cy="10816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tuition</a:t>
            </a:r>
            <a:endPar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endParaRPr>
          </a:p>
        </p:txBody>
      </p:sp>
      <p:sp>
        <p:nvSpPr>
          <p:cNvPr id="5" name="Rectangle 4"/>
          <p:cNvSpPr/>
          <p:nvPr/>
        </p:nvSpPr>
        <p:spPr>
          <a:xfrm>
            <a:off x="2191407" y="1784990"/>
            <a:ext cx="6731876" cy="3046988"/>
          </a:xfrm>
          <a:prstGeom prst="rect">
            <a:avLst/>
          </a:prstGeom>
        </p:spPr>
        <p:txBody>
          <a:bodyPr wrap="square">
            <a:spAutoFit/>
          </a:bodyPr>
          <a:lstStyle/>
          <a:p>
            <a:r>
              <a:rPr lang="en-US" sz="2400" dirty="0" smtClean="0">
                <a:solidFill>
                  <a:schemeClr val="accent6"/>
                </a:solidFill>
                <a:latin typeface="Century Gothic" panose="020B0502020202020204" pitchFamily="34" charset="0"/>
                <a:cs typeface="Arial" panose="020B0604020202020204" pitchFamily="34" charset="0"/>
              </a:rPr>
              <a:t>Tuition is due in 4 </a:t>
            </a:r>
            <a:r>
              <a:rPr lang="en-US" sz="2400" dirty="0">
                <a:solidFill>
                  <a:schemeClr val="accent6"/>
                </a:solidFill>
                <a:latin typeface="Century Gothic" panose="020B0502020202020204" pitchFamily="34" charset="0"/>
                <a:cs typeface="Arial" panose="020B0604020202020204" pitchFamily="34" charset="0"/>
              </a:rPr>
              <a:t>payments due on lesson 1, 5, 9, and 13.</a:t>
            </a:r>
            <a:br>
              <a:rPr lang="en-US" sz="2400" dirty="0">
                <a:solidFill>
                  <a:schemeClr val="accent6"/>
                </a:solidFill>
                <a:latin typeface="Century Gothic" panose="020B0502020202020204" pitchFamily="34" charset="0"/>
                <a:cs typeface="Arial" panose="020B0604020202020204" pitchFamily="34" charset="0"/>
              </a:rPr>
            </a:br>
            <a:r>
              <a:rPr lang="en-US" sz="2400" dirty="0" smtClean="0">
                <a:solidFill>
                  <a:schemeClr val="accent6"/>
                </a:solidFill>
                <a:latin typeface="Century Gothic" panose="020B0502020202020204" pitchFamily="34" charset="0"/>
                <a:cs typeface="Arial" panose="020B0604020202020204" pitchFamily="34" charset="0"/>
              </a:rPr>
              <a:t> If you prefer, you can pay for the entire semester up front.</a:t>
            </a:r>
            <a:r>
              <a:rPr lang="en-US" sz="1200" dirty="0">
                <a:solidFill>
                  <a:schemeClr val="accent6"/>
                </a:solidFill>
                <a:latin typeface="Century Gothic" panose="020B0502020202020204" pitchFamily="34" charset="0"/>
                <a:cs typeface="Arial" panose="020B0604020202020204" pitchFamily="34" charset="0"/>
              </a:rPr>
              <a:t/>
            </a:r>
            <a:br>
              <a:rPr lang="en-US" sz="1200" dirty="0">
                <a:solidFill>
                  <a:schemeClr val="accent6"/>
                </a:solidFill>
                <a:latin typeface="Century Gothic" panose="020B0502020202020204" pitchFamily="34" charset="0"/>
                <a:cs typeface="Arial" panose="020B0604020202020204" pitchFamily="34" charset="0"/>
              </a:rPr>
            </a:br>
            <a:r>
              <a:rPr lang="en-US" sz="2400" dirty="0">
                <a:solidFill>
                  <a:schemeClr val="accent6"/>
                </a:solidFill>
                <a:latin typeface="Century Gothic" panose="020B0502020202020204" pitchFamily="34" charset="0"/>
                <a:cs typeface="Arial" panose="020B0604020202020204" pitchFamily="34" charset="0"/>
              </a:rPr>
              <a:t>Registration in Sound Beginnings is a commitment for one semester. Tuition is due for the entire semester, even if you need to withdraw early</a:t>
            </a:r>
            <a:r>
              <a:rPr lang="en-US" sz="2400" dirty="0" smtClean="0">
                <a:solidFill>
                  <a:schemeClr val="accent6"/>
                </a:solidFill>
                <a:latin typeface="Century Gothic" panose="020B0502020202020204" pitchFamily="34" charset="0"/>
                <a:cs typeface="Arial" panose="020B0604020202020204" pitchFamily="34" charset="0"/>
              </a:rPr>
              <a:t>.</a:t>
            </a:r>
            <a:endParaRPr lang="en-US" sz="2400" dirty="0">
              <a:solidFill>
                <a:schemeClr val="accent6"/>
              </a:solidFill>
              <a:latin typeface="Century Gothic" panose="020B0502020202020204" pitchFamily="34" charset="0"/>
              <a:cs typeface="Arial" panose="020B0604020202020204" pitchFamily="34" charset="0"/>
            </a:endParaRPr>
          </a:p>
        </p:txBody>
      </p:sp>
      <p:pic>
        <p:nvPicPr>
          <p:cNvPr id="8" name="Picture 7" descr="tuition.jpg"/>
          <p:cNvPicPr>
            <a:picLocks noChangeAspect="1"/>
          </p:cNvPicPr>
          <p:nvPr/>
        </p:nvPicPr>
        <p:blipFill>
          <a:blip r:embed="rId2" cstate="print"/>
          <a:stretch>
            <a:fillRect/>
          </a:stretch>
        </p:blipFill>
        <p:spPr>
          <a:xfrm>
            <a:off x="5338621" y="4496671"/>
            <a:ext cx="3458538" cy="2167675"/>
          </a:xfrm>
          <a:prstGeom prst="rect">
            <a:avLst/>
          </a:prstGeom>
        </p:spPr>
      </p:pic>
    </p:spTree>
    <p:extLst>
      <p:ext uri="{BB962C8B-B14F-4D97-AF65-F5344CB8AC3E}">
        <p14:creationId xmlns:p14="http://schemas.microsoft.com/office/powerpoint/2010/main" val="76832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82c263f-ec23-4eeb-859a-96c56263afd7" descr="2F72E375-07B2-44D9-A3F5-3AC781F41BA6@hsd1"/>
          <p:cNvPicPr>
            <a:picLocks noChangeAspect="1" noChangeArrowheads="1"/>
          </p:cNvPicPr>
          <p:nvPr/>
        </p:nvPicPr>
        <p:blipFill>
          <a:blip r:embed="rId2"/>
          <a:srcRect/>
          <a:stretch>
            <a:fillRect/>
          </a:stretch>
        </p:blipFill>
        <p:spPr bwMode="auto">
          <a:xfrm>
            <a:off x="5937338" y="3865719"/>
            <a:ext cx="3073400" cy="2788718"/>
          </a:xfrm>
          <a:prstGeom prst="rect">
            <a:avLst/>
          </a:prstGeom>
          <a:noFill/>
          <a:ln w="9525">
            <a:noFill/>
            <a:miter lim="800000"/>
            <a:headEnd/>
            <a:tailEnd/>
          </a:ln>
        </p:spPr>
      </p:pic>
      <p:sp>
        <p:nvSpPr>
          <p:cNvPr id="6" name="Title 1"/>
          <p:cNvSpPr txBox="1">
            <a:spLocks/>
          </p:cNvSpPr>
          <p:nvPr/>
        </p:nvSpPr>
        <p:spPr bwMode="auto">
          <a:xfrm>
            <a:off x="640568" y="472806"/>
            <a:ext cx="8370169"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noProof="0" dirty="0">
                <a:solidFill>
                  <a:srgbClr val="F79646"/>
                </a:solidFill>
                <a:latin typeface="Clarendon" pitchFamily="2" charset="0"/>
                <a:ea typeface="Arial" pitchFamily="-65" charset="0"/>
                <a:cs typeface="Arial" pitchFamily="-65" charset="0"/>
              </a:rPr>
              <a:t>w</a:t>
            </a:r>
            <a:r>
              <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hat is it?</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1724297" y="1531445"/>
            <a:ext cx="7091835" cy="5122991"/>
          </a:xfrm>
          <a:ln>
            <a:noFill/>
          </a:ln>
        </p:spPr>
        <p:txBody>
          <a:bodyPr>
            <a:normAutofit/>
          </a:bodyPr>
          <a:lstStyle/>
          <a:p>
            <a:r>
              <a:rPr lang="en-US" sz="2400" b="0" dirty="0" smtClean="0">
                <a:solidFill>
                  <a:schemeClr val="tx1"/>
                </a:solidFill>
                <a:latin typeface="Century Gothic" pitchFamily="34" charset="0"/>
                <a:ea typeface="Arial Unicode MS" pitchFamily="34" charset="-128"/>
                <a:cs typeface="Arial Unicode MS" pitchFamily="34" charset="-128"/>
              </a:rPr>
              <a:t>• a precursor to </a:t>
            </a:r>
            <a:r>
              <a:rPr lang="en-US" sz="2400" b="0" dirty="0" smtClean="0">
                <a:solidFill>
                  <a:schemeClr val="tx1"/>
                </a:solidFill>
                <a:latin typeface="Century Gothic" pitchFamily="34" charset="0"/>
                <a:ea typeface="Arial Unicode MS" pitchFamily="34" charset="-128"/>
                <a:cs typeface="Arial Unicode MS" pitchFamily="34" charset="-128"/>
              </a:rPr>
              <a:t>Let’s Play Music</a:t>
            </a:r>
            <a:r>
              <a:rPr lang="en-US" sz="2400" b="0" dirty="0" smtClean="0">
                <a:solidFill>
                  <a:schemeClr val="tx1"/>
                </a:solidFill>
                <a:latin typeface="Century Gothic" pitchFamily="34" charset="0"/>
                <a:ea typeface="Arial Unicode MS" pitchFamily="34" charset="-128"/>
                <a:cs typeface="Arial Unicode MS" pitchFamily="34" charset="-128"/>
              </a:rPr>
              <a:t> </a:t>
            </a:r>
            <a:r>
              <a:rPr lang="en-US" sz="2400" b="0" dirty="0" smtClean="0">
                <a:solidFill>
                  <a:schemeClr val="tx1"/>
                </a:solidFill>
                <a:latin typeface="Century Gothic" pitchFamily="34" charset="0"/>
                <a:ea typeface="Arial Unicode MS" pitchFamily="34" charset="-128"/>
                <a:cs typeface="Arial Unicode MS" pitchFamily="34" charset="-128"/>
              </a:rPr>
              <a:t>and kindergarten</a:t>
            </a:r>
          </a:p>
          <a:p>
            <a:r>
              <a:rPr lang="en-US" b="0" dirty="0" smtClean="0">
                <a:solidFill>
                  <a:schemeClr val="tx1"/>
                </a:solidFill>
                <a:latin typeface="Century Gothic" pitchFamily="34" charset="0"/>
                <a:ea typeface="Arial Unicode MS" pitchFamily="34" charset="-128"/>
                <a:cs typeface="Arial Unicode MS" pitchFamily="34" charset="-128"/>
              </a:rPr>
              <a:t>explores both music and academic skills and concepts</a:t>
            </a:r>
          </a:p>
          <a:p>
            <a:r>
              <a:rPr lang="en-US" sz="2400" b="0" dirty="0" smtClean="0">
                <a:solidFill>
                  <a:schemeClr val="tx1"/>
                </a:solidFill>
                <a:latin typeface="Century Gothic" pitchFamily="34" charset="0"/>
                <a:ea typeface="Arial Unicode MS" pitchFamily="34" charset="-128"/>
                <a:cs typeface="Arial Unicode MS" pitchFamily="34" charset="-128"/>
              </a:rPr>
              <a:t>• activities that nurture the parent-child relationship</a:t>
            </a:r>
          </a:p>
          <a:p>
            <a:r>
              <a:rPr lang="en-US" sz="2400" b="0" dirty="0" smtClean="0">
                <a:solidFill>
                  <a:schemeClr val="tx1"/>
                </a:solidFill>
                <a:latin typeface="Century Gothic" pitchFamily="34" charset="0"/>
                <a:ea typeface="Arial Unicode MS" pitchFamily="34" charset="-128"/>
                <a:cs typeface="Arial Unicode MS" pitchFamily="34" charset="-128"/>
              </a:rPr>
              <a:t>• fully embraces the philosophies, methodologies, and vision of </a:t>
            </a:r>
            <a:r>
              <a:rPr lang="en-US" sz="2400" b="0" dirty="0" err="1" smtClean="0">
                <a:solidFill>
                  <a:schemeClr val="tx1"/>
                </a:solidFill>
                <a:latin typeface="Century Gothic" pitchFamily="34" charset="0"/>
                <a:ea typeface="Arial Unicode MS" pitchFamily="34" charset="-128"/>
                <a:cs typeface="Arial Unicode MS" pitchFamily="34" charset="-128"/>
              </a:rPr>
              <a:t>lpm</a:t>
            </a:r>
            <a:endParaRPr lang="en-US" sz="2400" b="0" dirty="0" smtClean="0">
              <a:solidFill>
                <a:schemeClr val="tx1"/>
              </a:solidFill>
              <a:latin typeface="Century Gothic" pitchFamily="34" charset="0"/>
              <a:ea typeface="Arial Unicode MS" pitchFamily="34" charset="-128"/>
              <a:cs typeface="Arial Unicode MS" pitchFamily="34" charset="-128"/>
            </a:endParaRPr>
          </a:p>
          <a:p>
            <a:r>
              <a:rPr lang="en-US" sz="2400" b="0" dirty="0" smtClean="0">
                <a:solidFill>
                  <a:schemeClr val="tx1"/>
                </a:solidFill>
                <a:latin typeface="Century Gothic" pitchFamily="34" charset="0"/>
                <a:ea typeface="Arial Unicode MS" pitchFamily="34" charset="-128"/>
                <a:cs typeface="Arial Unicode MS" pitchFamily="34" charset="-128"/>
              </a:rPr>
              <a:t>• repertoire consists of folk songs, </a:t>
            </a:r>
          </a:p>
          <a:p>
            <a:r>
              <a:rPr lang="en-US" sz="2400" b="0" dirty="0" smtClean="0">
                <a:solidFill>
                  <a:schemeClr val="tx1"/>
                </a:solidFill>
                <a:latin typeface="Century Gothic" pitchFamily="34" charset="0"/>
                <a:ea typeface="Arial Unicode MS" pitchFamily="34" charset="-128"/>
                <a:cs typeface="Arial Unicode MS" pitchFamily="34" charset="-128"/>
              </a:rPr>
              <a:t>chants, nursery rhymes and </a:t>
            </a:r>
          </a:p>
          <a:p>
            <a:r>
              <a:rPr lang="en-US" sz="2400" b="0" dirty="0" smtClean="0">
                <a:solidFill>
                  <a:schemeClr val="tx1"/>
                </a:solidFill>
                <a:latin typeface="Century Gothic" pitchFamily="34" charset="0"/>
                <a:ea typeface="Arial Unicode MS" pitchFamily="34" charset="-128"/>
                <a:cs typeface="Arial Unicode MS" pitchFamily="34" charset="-128"/>
              </a:rPr>
              <a:t>well-known classical pieces</a:t>
            </a:r>
          </a:p>
          <a:p>
            <a:r>
              <a:rPr lang="en-US" b="0" dirty="0" smtClean="0">
                <a:solidFill>
                  <a:schemeClr val="tx1"/>
                </a:solidFill>
                <a:latin typeface="Century Gothic" pitchFamily="34" charset="0"/>
                <a:ea typeface="Arial Unicode MS" pitchFamily="34" charset="-128"/>
                <a:cs typeface="Arial Unicode MS" pitchFamily="34" charset="-128"/>
              </a:rPr>
              <a:t>Expose children to the “best” music</a:t>
            </a:r>
          </a:p>
          <a:p>
            <a:endParaRPr lang="en-US" sz="2400" b="0" dirty="0" smtClean="0">
              <a:solidFill>
                <a:schemeClr val="tx1"/>
              </a:solidFill>
              <a:latin typeface="Arial"/>
              <a:cs typeface="Arial"/>
            </a:endParaRPr>
          </a:p>
          <a:p>
            <a:endParaRPr lang="en-US" dirty="0">
              <a:solidFill>
                <a:srgbClr val="ABDDD4"/>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14423" y="534808"/>
            <a:ext cx="8837317" cy="10816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c</a:t>
            </a:r>
            <a:r>
              <a:rPr lang="en-US" sz="6000" b="1" kern="0" dirty="0" smtClean="0">
                <a:solidFill>
                  <a:srgbClr val="F79646"/>
                </a:solidFill>
                <a:latin typeface="Clarendon" pitchFamily="2" charset="0"/>
                <a:ea typeface="Arial" pitchFamily="-65" charset="0"/>
                <a:cs typeface="Arial" pitchFamily="-65" charset="0"/>
              </a:rPr>
              <a:t>ontact me</a:t>
            </a:r>
            <a:endPar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endParaRPr>
          </a:p>
        </p:txBody>
      </p:sp>
      <p:sp>
        <p:nvSpPr>
          <p:cNvPr id="5" name="Rectangle 4"/>
          <p:cNvSpPr/>
          <p:nvPr/>
        </p:nvSpPr>
        <p:spPr>
          <a:xfrm>
            <a:off x="2948152" y="2399846"/>
            <a:ext cx="5675586" cy="4154983"/>
          </a:xfrm>
          <a:prstGeom prst="rect">
            <a:avLst/>
          </a:prstGeom>
        </p:spPr>
        <p:txBody>
          <a:bodyPr wrap="square">
            <a:spAutoFit/>
          </a:bodyPr>
          <a:lstStyle/>
          <a:p>
            <a:r>
              <a:rPr lang="en-US" sz="2400" dirty="0">
                <a:solidFill>
                  <a:schemeClr val="accent6"/>
                </a:solidFill>
                <a:latin typeface="Century Gothic" panose="020B0502020202020204" pitchFamily="34" charset="0"/>
                <a:cs typeface="Arial" panose="020B0604020202020204" pitchFamily="34" charset="0"/>
              </a:rPr>
              <a:t>If you are not able to attend class, please </a:t>
            </a:r>
            <a:r>
              <a:rPr lang="en-US" sz="2400" dirty="0" smtClean="0">
                <a:solidFill>
                  <a:schemeClr val="accent6"/>
                </a:solidFill>
                <a:latin typeface="Century Gothic" panose="020B0502020202020204" pitchFamily="34" charset="0"/>
                <a:cs typeface="Arial" panose="020B0604020202020204" pitchFamily="34" charset="0"/>
              </a:rPr>
              <a:t>let me know in advance that you will be gone.  </a:t>
            </a:r>
          </a:p>
          <a:p>
            <a:endParaRPr lang="en-US" sz="2400" dirty="0" smtClean="0">
              <a:solidFill>
                <a:schemeClr val="accent6"/>
              </a:solidFill>
              <a:latin typeface="Century Gothic" panose="020B0502020202020204" pitchFamily="34" charset="0"/>
              <a:cs typeface="Arial" panose="020B0604020202020204" pitchFamily="34" charset="0"/>
            </a:endParaRPr>
          </a:p>
          <a:p>
            <a:r>
              <a:rPr lang="en-US" sz="2400" dirty="0" smtClean="0">
                <a:solidFill>
                  <a:schemeClr val="accent6"/>
                </a:solidFill>
                <a:latin typeface="Century Gothic" panose="020B0502020202020204" pitchFamily="34" charset="0"/>
                <a:cs typeface="Arial" panose="020B0604020202020204" pitchFamily="34" charset="0"/>
              </a:rPr>
              <a:t>email </a:t>
            </a:r>
            <a:r>
              <a:rPr lang="en-US" sz="2400" dirty="0" err="1" smtClean="0">
                <a:solidFill>
                  <a:schemeClr val="accent6"/>
                </a:solidFill>
                <a:latin typeface="Century Gothic" panose="020B0502020202020204" pitchFamily="34" charset="0"/>
                <a:cs typeface="Arial" panose="020B0604020202020204" pitchFamily="34" charset="0"/>
              </a:rPr>
              <a:t>brianna@playyourpartmusic.com</a:t>
            </a:r>
            <a:endParaRPr lang="en-US" sz="2400" dirty="0" smtClean="0">
              <a:solidFill>
                <a:schemeClr val="accent6"/>
              </a:solidFill>
              <a:latin typeface="Century Gothic" panose="020B0502020202020204" pitchFamily="34" charset="0"/>
              <a:cs typeface="Arial" panose="020B0604020202020204" pitchFamily="34" charset="0"/>
            </a:endParaRPr>
          </a:p>
          <a:p>
            <a:r>
              <a:rPr lang="en-US" sz="2400" dirty="0" smtClean="0">
                <a:solidFill>
                  <a:schemeClr val="accent6"/>
                </a:solidFill>
                <a:latin typeface="Century Gothic" panose="020B0502020202020204" pitchFamily="34" charset="0"/>
                <a:cs typeface="Arial" panose="020B0604020202020204" pitchFamily="34" charset="0"/>
              </a:rPr>
              <a:t>or </a:t>
            </a:r>
          </a:p>
          <a:p>
            <a:r>
              <a:rPr lang="en-US" sz="2400" dirty="0" smtClean="0">
                <a:solidFill>
                  <a:schemeClr val="accent6"/>
                </a:solidFill>
                <a:latin typeface="Century Gothic" panose="020B0502020202020204" pitchFamily="34" charset="0"/>
                <a:cs typeface="Arial" panose="020B0604020202020204" pitchFamily="34" charset="0"/>
              </a:rPr>
              <a:t>text </a:t>
            </a:r>
            <a:r>
              <a:rPr lang="en-US" sz="2400" dirty="0" smtClean="0">
                <a:solidFill>
                  <a:schemeClr val="accent6"/>
                </a:solidFill>
                <a:latin typeface="Century Gothic" panose="020B0502020202020204" pitchFamily="34" charset="0"/>
                <a:cs typeface="Arial" panose="020B0604020202020204" pitchFamily="34" charset="0"/>
              </a:rPr>
              <a:t>949-630-8636</a:t>
            </a:r>
            <a:endParaRPr lang="en-US" sz="2400" dirty="0" smtClean="0">
              <a:solidFill>
                <a:schemeClr val="accent6"/>
              </a:solidFill>
              <a:latin typeface="Century Gothic" panose="020B0502020202020204" pitchFamily="34" charset="0"/>
              <a:cs typeface="Arial" panose="020B0604020202020204" pitchFamily="34" charset="0"/>
            </a:endParaRPr>
          </a:p>
          <a:p>
            <a:endParaRPr lang="en-US" sz="2400" dirty="0" smtClean="0">
              <a:solidFill>
                <a:schemeClr val="accent6"/>
              </a:solidFill>
              <a:latin typeface="Century Gothic" panose="020B0502020202020204" pitchFamily="34" charset="0"/>
              <a:cs typeface="Arial" panose="020B0604020202020204" pitchFamily="34" charset="0"/>
            </a:endParaRPr>
          </a:p>
          <a:p>
            <a:r>
              <a:rPr lang="en-US" sz="2400" dirty="0">
                <a:solidFill>
                  <a:schemeClr val="accent6"/>
                </a:solidFill>
                <a:latin typeface="Century Gothic" panose="020B0502020202020204" pitchFamily="34" charset="0"/>
                <a:cs typeface="Arial" panose="020B0604020202020204" pitchFamily="34" charset="0"/>
              </a:rPr>
              <a:t/>
            </a:r>
            <a:br>
              <a:rPr lang="en-US" sz="2400" dirty="0">
                <a:solidFill>
                  <a:schemeClr val="accent6"/>
                </a:solidFill>
                <a:latin typeface="Century Gothic" panose="020B0502020202020204" pitchFamily="34" charset="0"/>
                <a:cs typeface="Arial" panose="020B0604020202020204" pitchFamily="34" charset="0"/>
              </a:rPr>
            </a:br>
            <a:endParaRPr lang="en-US" sz="2400" dirty="0">
              <a:solidFill>
                <a:schemeClr val="accent6"/>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3410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b_vertical_stack_red.jpg"/>
          <p:cNvPicPr>
            <a:picLocks noChangeAspect="1"/>
          </p:cNvPicPr>
          <p:nvPr/>
        </p:nvPicPr>
        <p:blipFill>
          <a:blip r:embed="rId2" cstate="print"/>
          <a:stretch>
            <a:fillRect/>
          </a:stretch>
        </p:blipFill>
        <p:spPr>
          <a:xfrm>
            <a:off x="5975131" y="4708485"/>
            <a:ext cx="3028924" cy="1728396"/>
          </a:xfrm>
          <a:prstGeom prst="rect">
            <a:avLst/>
          </a:prstGeom>
        </p:spPr>
      </p:pic>
      <p:sp>
        <p:nvSpPr>
          <p:cNvPr id="8" name="TextBox 7"/>
          <p:cNvSpPr txBox="1"/>
          <p:nvPr/>
        </p:nvSpPr>
        <p:spPr>
          <a:xfrm>
            <a:off x="2211802" y="1584951"/>
            <a:ext cx="6419197" cy="3416320"/>
          </a:xfrm>
          <a:prstGeom prst="rect">
            <a:avLst/>
          </a:prstGeom>
          <a:noFill/>
        </p:spPr>
        <p:txBody>
          <a:bodyPr wrap="square" rtlCol="0">
            <a:spAutoFit/>
          </a:bodyPr>
          <a:lstStyle/>
          <a:p>
            <a:r>
              <a:rPr lang="en-US" sz="2400" b="1" dirty="0" smtClean="0">
                <a:latin typeface="Century Gothic" panose="020B0502020202020204" pitchFamily="34" charset="0"/>
                <a:cs typeface="Arial" panose="020B0604020202020204" pitchFamily="34" charset="0"/>
              </a:rPr>
              <a:t>Thank you </a:t>
            </a:r>
            <a:r>
              <a:rPr lang="en-US" sz="2400" b="1" dirty="0">
                <a:latin typeface="Century Gothic" panose="020B0502020202020204" pitchFamily="34" charset="0"/>
                <a:cs typeface="Arial" panose="020B0604020202020204" pitchFamily="34" charset="0"/>
              </a:rPr>
              <a:t>for </a:t>
            </a:r>
            <a:r>
              <a:rPr lang="en-US" sz="2400" b="1" dirty="0" smtClean="0">
                <a:latin typeface="Century Gothic" panose="020B0502020202020204" pitchFamily="34" charset="0"/>
                <a:cs typeface="Arial" panose="020B0604020202020204" pitchFamily="34" charset="0"/>
              </a:rPr>
              <a:t>reading through our Parent Orientation! </a:t>
            </a:r>
          </a:p>
          <a:p>
            <a:endParaRPr lang="en-US" sz="2400" dirty="0">
              <a:latin typeface="Century Gothic" panose="020B0502020202020204" pitchFamily="34" charset="0"/>
              <a:cs typeface="Arial" panose="020B0604020202020204" pitchFamily="34" charset="0"/>
            </a:endParaRPr>
          </a:p>
          <a:p>
            <a:r>
              <a:rPr lang="en-US" sz="2400" dirty="0" smtClean="0">
                <a:latin typeface="Century Gothic" panose="020B0502020202020204" pitchFamily="34" charset="0"/>
                <a:cs typeface="Arial" panose="020B0604020202020204" pitchFamily="34" charset="0"/>
              </a:rPr>
              <a:t>I </a:t>
            </a:r>
            <a:r>
              <a:rPr lang="en-US" sz="2400" dirty="0">
                <a:latin typeface="Century Gothic" panose="020B0502020202020204" pitchFamily="34" charset="0"/>
                <a:cs typeface="Arial" panose="020B0604020202020204" pitchFamily="34" charset="0"/>
              </a:rPr>
              <a:t>LOVE the Sound Beginnings program, both as a teacher and as a parent. </a:t>
            </a:r>
            <a:r>
              <a:rPr lang="en-US" sz="2400" dirty="0" smtClean="0">
                <a:latin typeface="Century Gothic" panose="020B0502020202020204" pitchFamily="34" charset="0"/>
                <a:cs typeface="Arial" panose="020B0604020202020204" pitchFamily="34" charset="0"/>
              </a:rPr>
              <a:t>It </a:t>
            </a:r>
            <a:r>
              <a:rPr lang="en-US" sz="2400" dirty="0">
                <a:latin typeface="Century Gothic" panose="020B0502020202020204" pitchFamily="34" charset="0"/>
                <a:cs typeface="Arial" panose="020B0604020202020204" pitchFamily="34" charset="0"/>
              </a:rPr>
              <a:t>is exciting to share the wonderful world of music with your precious children. </a:t>
            </a:r>
            <a:endParaRPr lang="en-US" sz="2400" dirty="0" smtClean="0">
              <a:latin typeface="Century Gothic" panose="020B0502020202020204" pitchFamily="34" charset="0"/>
              <a:cs typeface="Arial" panose="020B0604020202020204" pitchFamily="34" charset="0"/>
            </a:endParaRPr>
          </a:p>
          <a:p>
            <a:endParaRPr lang="en-US" sz="2400" dirty="0">
              <a:latin typeface="Century Gothic" panose="020B0502020202020204" pitchFamily="34" charset="0"/>
              <a:cs typeface="Arial" panose="020B0604020202020204" pitchFamily="34" charset="0"/>
            </a:endParaRPr>
          </a:p>
          <a:p>
            <a:r>
              <a:rPr lang="en-US" sz="2400" dirty="0" smtClean="0">
                <a:latin typeface="Century Gothic" panose="020B0502020202020204" pitchFamily="34" charset="0"/>
                <a:cs typeface="Arial" panose="020B0604020202020204" pitchFamily="34" charset="0"/>
              </a:rPr>
              <a:t>I </a:t>
            </a:r>
            <a:r>
              <a:rPr lang="en-US" sz="2400" dirty="0">
                <a:latin typeface="Century Gothic" panose="020B0502020202020204" pitchFamily="34" charset="0"/>
                <a:cs typeface="Arial" panose="020B0604020202020204" pitchFamily="34" charset="0"/>
              </a:rPr>
              <a:t>look forward to seeing </a:t>
            </a:r>
            <a:r>
              <a:rPr lang="en-US" sz="2400" dirty="0" smtClean="0">
                <a:latin typeface="Century Gothic" panose="020B0502020202020204" pitchFamily="34" charset="0"/>
                <a:cs typeface="Arial" panose="020B0604020202020204" pitchFamily="34" charset="0"/>
              </a:rPr>
              <a:t>everyone in </a:t>
            </a:r>
            <a:r>
              <a:rPr lang="en-US" sz="2400" dirty="0">
                <a:latin typeface="Century Gothic" panose="020B0502020202020204" pitchFamily="34" charset="0"/>
                <a:cs typeface="Arial" panose="020B0604020202020204" pitchFamily="34" charset="0"/>
              </a:rPr>
              <a:t>class!</a:t>
            </a:r>
          </a:p>
        </p:txBody>
      </p:sp>
      <p:sp>
        <p:nvSpPr>
          <p:cNvPr id="12" name="Title 1"/>
          <p:cNvSpPr txBox="1">
            <a:spLocks/>
          </p:cNvSpPr>
          <p:nvPr/>
        </p:nvSpPr>
        <p:spPr bwMode="auto">
          <a:xfrm>
            <a:off x="914423" y="314084"/>
            <a:ext cx="8837317" cy="10816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thank you!</a:t>
            </a:r>
            <a:endPar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a:stretch>
            <a:fillRect/>
          </a:stretch>
        </p:blipFill>
        <p:spPr bwMode="auto">
          <a:xfrm>
            <a:off x="6710716" y="2975183"/>
            <a:ext cx="1854653" cy="2790186"/>
          </a:xfrm>
          <a:prstGeom prst="rect">
            <a:avLst/>
          </a:prstGeom>
          <a:noFill/>
          <a:ln w="9525">
            <a:noFill/>
            <a:miter lim="800000"/>
            <a:headEnd/>
            <a:tailEnd/>
          </a:ln>
        </p:spPr>
      </p:pic>
      <p:sp>
        <p:nvSpPr>
          <p:cNvPr id="6" name="Title 1"/>
          <p:cNvSpPr txBox="1">
            <a:spLocks/>
          </p:cNvSpPr>
          <p:nvPr/>
        </p:nvSpPr>
        <p:spPr bwMode="auto">
          <a:xfrm>
            <a:off x="640569"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w</a:t>
            </a:r>
            <a:r>
              <a:rPr kumimoji="0" lang="en-US" sz="6000" b="1" i="0" u="none" strike="noStrike" kern="0" cap="none" spc="0" normalizeH="0" baseline="0" noProof="0" dirty="0" err="1" smtClean="0">
                <a:ln>
                  <a:noFill/>
                </a:ln>
                <a:solidFill>
                  <a:srgbClr val="F79646"/>
                </a:solidFill>
                <a:effectLst/>
                <a:uLnTx/>
                <a:uFillTx/>
                <a:latin typeface="Clarendon" pitchFamily="2" charset="0"/>
                <a:ea typeface="Arial" pitchFamily="-65" charset="0"/>
                <a:cs typeface="Arial" pitchFamily="-65" charset="0"/>
              </a:rPr>
              <a:t>hy</a:t>
            </a:r>
            <a:r>
              <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1463040" y="1567982"/>
            <a:ext cx="6130809" cy="3035401"/>
          </a:xfrm>
        </p:spPr>
        <p:txBody>
          <a:bodyPr>
            <a:normAutofit/>
          </a:bodyPr>
          <a:lstStyle/>
          <a:p>
            <a:r>
              <a:rPr lang="en-US" sz="2400" b="0" dirty="0" smtClean="0">
                <a:solidFill>
                  <a:schemeClr val="tx1"/>
                </a:solidFill>
                <a:latin typeface="Century Gothic" pitchFamily="34" charset="0"/>
                <a:cs typeface="Arial"/>
              </a:rPr>
              <a:t>• bond parent to child</a:t>
            </a:r>
          </a:p>
          <a:p>
            <a:r>
              <a:rPr lang="en-US" b="0" dirty="0" smtClean="0">
                <a:solidFill>
                  <a:schemeClr val="tx1"/>
                </a:solidFill>
                <a:latin typeface="Century Gothic" pitchFamily="34" charset="0"/>
                <a:cs typeface="Arial"/>
              </a:rPr>
              <a:t>sound beginnings provides the tools and the environment necessary for parents and children to play and learn together</a:t>
            </a:r>
          </a:p>
          <a:p>
            <a:r>
              <a:rPr lang="en-US" sz="2400" b="0" dirty="0" smtClean="0">
                <a:solidFill>
                  <a:schemeClr val="tx1"/>
                </a:solidFill>
                <a:latin typeface="Century Gothic" pitchFamily="34" charset="0"/>
                <a:cs typeface="Arial"/>
              </a:rPr>
              <a:t>• the ‘music window’</a:t>
            </a:r>
          </a:p>
          <a:p>
            <a:r>
              <a:rPr lang="en-US" b="0" dirty="0" smtClean="0">
                <a:solidFill>
                  <a:schemeClr val="tx1"/>
                </a:solidFill>
                <a:latin typeface="Century Gothic" pitchFamily="34" charset="0"/>
                <a:cs typeface="Arial"/>
              </a:rPr>
              <a:t>the earlier the better</a:t>
            </a:r>
          </a:p>
          <a:p>
            <a:r>
              <a:rPr lang="en-US" sz="2400" b="0" dirty="0" smtClean="0">
                <a:solidFill>
                  <a:schemeClr val="tx1"/>
                </a:solidFill>
                <a:latin typeface="Century Gothic" pitchFamily="34" charset="0"/>
                <a:cs typeface="Arial"/>
              </a:rPr>
              <a:t>•developing the musician within</a:t>
            </a:r>
          </a:p>
          <a:p>
            <a:r>
              <a:rPr lang="en-US" sz="2400" b="0" dirty="0" smtClean="0">
                <a:solidFill>
                  <a:schemeClr val="tx1"/>
                </a:solidFill>
                <a:latin typeface="Century Gothic" pitchFamily="34" charset="0"/>
                <a:cs typeface="Arial"/>
              </a:rPr>
              <a:t>• smarter, more aesthetic children</a:t>
            </a:r>
          </a:p>
        </p:txBody>
      </p:sp>
      <p:sp>
        <p:nvSpPr>
          <p:cNvPr id="11" name="TextBox 10"/>
          <p:cNvSpPr txBox="1"/>
          <p:nvPr/>
        </p:nvSpPr>
        <p:spPr>
          <a:xfrm>
            <a:off x="1844297" y="5726180"/>
            <a:ext cx="6323309" cy="923330"/>
          </a:xfrm>
          <a:prstGeom prst="rect">
            <a:avLst/>
          </a:prstGeom>
          <a:noFill/>
        </p:spPr>
        <p:txBody>
          <a:bodyPr wrap="square" rtlCol="0">
            <a:spAutoFit/>
          </a:bodyPr>
          <a:lstStyle/>
          <a:p>
            <a:r>
              <a:rPr lang="en-US" b="1" kern="0" dirty="0" smtClean="0">
                <a:solidFill>
                  <a:srgbClr val="F79646"/>
                </a:solidFill>
                <a:latin typeface="Century Gothic" pitchFamily="34" charset="0"/>
                <a:ea typeface="Arial" pitchFamily="-65" charset="0"/>
                <a:cs typeface="Arial" pitchFamily="-65" charset="0"/>
              </a:rPr>
              <a:t>To enrich lives, increase  confidence, develop talent, enhance intelligence and bond parent to child</a:t>
            </a:r>
            <a:endParaRPr lang="en-US" i="1" dirty="0" smtClean="0">
              <a:latin typeface="Century Gothic" pitchFamily="34" charset="0"/>
              <a:cs typeface="Aria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56b89bcc-d2a9-435a-a6bd-ff140607aa75" descr="3933D7C7-2233-4D3A-8632-80E196E21B6E@hsd1"/>
          <p:cNvPicPr>
            <a:picLocks noChangeAspect="1" noChangeArrowheads="1"/>
          </p:cNvPicPr>
          <p:nvPr/>
        </p:nvPicPr>
        <p:blipFill>
          <a:blip r:embed="rId2"/>
          <a:srcRect/>
          <a:stretch>
            <a:fillRect/>
          </a:stretch>
        </p:blipFill>
        <p:spPr bwMode="auto">
          <a:xfrm>
            <a:off x="5566775" y="3006185"/>
            <a:ext cx="3540323" cy="2360215"/>
          </a:xfrm>
          <a:prstGeom prst="rect">
            <a:avLst/>
          </a:prstGeom>
          <a:noFill/>
          <a:ln w="9525">
            <a:noFill/>
            <a:miter lim="800000"/>
            <a:headEnd/>
            <a:tailEnd/>
          </a:ln>
        </p:spPr>
      </p:pic>
      <p:sp>
        <p:nvSpPr>
          <p:cNvPr id="6" name="Title 1"/>
          <p:cNvSpPr txBox="1">
            <a:spLocks/>
          </p:cNvSpPr>
          <p:nvPr/>
        </p:nvSpPr>
        <p:spPr bwMode="auto">
          <a:xfrm>
            <a:off x="799482" y="236316"/>
            <a:ext cx="8435972" cy="104248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the child’s brain</a:t>
            </a:r>
            <a:endParaRPr kumimoji="0" lang="en-US" sz="1400"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70704" y="1394145"/>
            <a:ext cx="4429641" cy="2957145"/>
          </a:xfrm>
        </p:spPr>
        <p:txBody>
          <a:bodyPr>
            <a:normAutofit lnSpcReduction="10000"/>
          </a:bodyPr>
          <a:lstStyle/>
          <a:p>
            <a:r>
              <a:rPr lang="en-US" sz="2400" dirty="0">
                <a:latin typeface="Century Gothic" pitchFamily="34" charset="0"/>
                <a:cs typeface="Arial"/>
              </a:rPr>
              <a:t>- </a:t>
            </a:r>
            <a:r>
              <a:rPr lang="en-US" sz="2400" b="0" dirty="0" smtClean="0">
                <a:solidFill>
                  <a:schemeClr val="tx1"/>
                </a:solidFill>
                <a:latin typeface="Century Gothic" pitchFamily="34" charset="0"/>
                <a:cs typeface="Arial"/>
              </a:rPr>
              <a:t>age 0-3 is the flexible developmental phase of the brain.</a:t>
            </a:r>
          </a:p>
          <a:p>
            <a:r>
              <a:rPr lang="en-US" sz="2400" dirty="0">
                <a:latin typeface="Century Gothic" pitchFamily="34" charset="0"/>
                <a:cs typeface="Arial"/>
              </a:rPr>
              <a:t>- </a:t>
            </a:r>
            <a:r>
              <a:rPr lang="en-US" sz="2400" b="0" dirty="0" smtClean="0">
                <a:solidFill>
                  <a:schemeClr val="tx1"/>
                </a:solidFill>
                <a:latin typeface="Century Gothic" pitchFamily="34" charset="0"/>
                <a:cs typeface="Arial"/>
              </a:rPr>
              <a:t>experiences during these years determine the child’s capacity for intelligence.</a:t>
            </a:r>
          </a:p>
          <a:p>
            <a:r>
              <a:rPr lang="en-US" sz="2400" dirty="0">
                <a:latin typeface="Century Gothic" pitchFamily="34" charset="0"/>
                <a:cs typeface="Arial"/>
              </a:rPr>
              <a:t>- </a:t>
            </a:r>
            <a:r>
              <a:rPr lang="en-US" sz="2400" b="0" dirty="0" smtClean="0">
                <a:solidFill>
                  <a:schemeClr val="tx1"/>
                </a:solidFill>
                <a:latin typeface="Century Gothic" pitchFamily="34" charset="0"/>
                <a:cs typeface="Arial"/>
              </a:rPr>
              <a:t>connections that are not used will disappear.</a:t>
            </a:r>
          </a:p>
          <a:p>
            <a:pPr marL="342900" indent="-342900">
              <a:buFontTx/>
              <a:buChar char="-"/>
            </a:pPr>
            <a:endParaRPr lang="en-US" sz="2400" b="0" dirty="0" smtClean="0">
              <a:solidFill>
                <a:schemeClr val="tx1"/>
              </a:solidFill>
              <a:latin typeface="Century Gothic" pitchFamily="34" charset="0"/>
              <a:cs typeface="Arial"/>
            </a:endParaRPr>
          </a:p>
        </p:txBody>
      </p:sp>
      <p:sp>
        <p:nvSpPr>
          <p:cNvPr id="2" name="Rectangle 1"/>
          <p:cNvSpPr/>
          <p:nvPr/>
        </p:nvSpPr>
        <p:spPr>
          <a:xfrm>
            <a:off x="2285999" y="5445231"/>
            <a:ext cx="6495393" cy="1107996"/>
          </a:xfrm>
          <a:prstGeom prst="rect">
            <a:avLst/>
          </a:prstGeom>
        </p:spPr>
        <p:txBody>
          <a:bodyPr wrap="square">
            <a:spAutoFit/>
          </a:bodyPr>
          <a:lstStyle/>
          <a:p>
            <a:r>
              <a:rPr lang="en-US" sz="2200" dirty="0">
                <a:latin typeface="Century Gothic" pitchFamily="34" charset="0"/>
                <a:cs typeface="Arial"/>
              </a:rPr>
              <a:t>- the most important time for music education is age 3-7, but education before and after are very important as well.</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a7b8cbe-c192-4ba3-bab0-f48ded63ba5a" descr="F11025D6-B479-4AF5-935E-5A70F75B5385@hsd1"/>
          <p:cNvPicPr>
            <a:picLocks noChangeAspect="1" noChangeArrowheads="1"/>
          </p:cNvPicPr>
          <p:nvPr/>
        </p:nvPicPr>
        <p:blipFill>
          <a:blip r:embed="rId2"/>
          <a:srcRect/>
          <a:stretch>
            <a:fillRect/>
          </a:stretch>
        </p:blipFill>
        <p:spPr bwMode="auto">
          <a:xfrm>
            <a:off x="5123794" y="0"/>
            <a:ext cx="4020206" cy="6011524"/>
          </a:xfrm>
          <a:prstGeom prst="rect">
            <a:avLst/>
          </a:prstGeom>
          <a:noFill/>
          <a:ln w="9525">
            <a:noFill/>
            <a:miter lim="800000"/>
            <a:headEnd/>
            <a:tailEnd/>
          </a:ln>
        </p:spPr>
      </p:pic>
      <p:sp>
        <p:nvSpPr>
          <p:cNvPr id="6" name="Title 1"/>
          <p:cNvSpPr txBox="1">
            <a:spLocks/>
          </p:cNvSpPr>
          <p:nvPr/>
        </p:nvSpPr>
        <p:spPr bwMode="auto">
          <a:xfrm>
            <a:off x="627317"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singing</a:t>
            </a:r>
            <a:r>
              <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TextBox 6"/>
          <p:cNvSpPr txBox="1"/>
          <p:nvPr/>
        </p:nvSpPr>
        <p:spPr>
          <a:xfrm>
            <a:off x="2555966" y="1742432"/>
            <a:ext cx="4067502" cy="3785652"/>
          </a:xfrm>
          <a:prstGeom prst="rect">
            <a:avLst/>
          </a:prstGeom>
          <a:noFill/>
        </p:spPr>
        <p:txBody>
          <a:bodyPr wrap="square" rtlCol="0">
            <a:spAutoFit/>
          </a:bodyPr>
          <a:lstStyle/>
          <a:p>
            <a:r>
              <a:rPr lang="en-US" sz="2400" dirty="0" smtClean="0">
                <a:latin typeface="Century Gothic" pitchFamily="34" charset="0"/>
                <a:cs typeface="Arial"/>
              </a:rPr>
              <a:t>- </a:t>
            </a:r>
            <a:r>
              <a:rPr lang="en-US" sz="2400" dirty="0">
                <a:latin typeface="Century Gothic" pitchFamily="34" charset="0"/>
                <a:cs typeface="Arial"/>
              </a:rPr>
              <a:t>students will develop their singing voices at their own pace and in their own way</a:t>
            </a:r>
            <a:r>
              <a:rPr lang="en-US" sz="2400" dirty="0" smtClean="0">
                <a:latin typeface="Century Gothic" pitchFamily="34" charset="0"/>
                <a:cs typeface="Arial"/>
              </a:rPr>
              <a:t>.</a:t>
            </a:r>
          </a:p>
          <a:p>
            <a:endParaRPr lang="en-US" sz="2400" dirty="0">
              <a:latin typeface="Century Gothic" pitchFamily="34" charset="0"/>
              <a:cs typeface="Arial"/>
            </a:endParaRPr>
          </a:p>
          <a:p>
            <a:r>
              <a:rPr lang="en-US" sz="2400" dirty="0">
                <a:latin typeface="Century Gothic" pitchFamily="34" charset="0"/>
                <a:cs typeface="Arial"/>
              </a:rPr>
              <a:t>- there are two SOL-MI songs per semester to allow for successful in-tune singing experiences with developing voices.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40569"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a:solidFill>
                  <a:srgbClr val="F79646"/>
                </a:solidFill>
                <a:latin typeface="Clarendon" pitchFamily="2" charset="0"/>
                <a:ea typeface="Arial" pitchFamily="-65" charset="0"/>
                <a:cs typeface="Arial" pitchFamily="-65" charset="0"/>
              </a:rPr>
              <a:t>w</a:t>
            </a:r>
            <a:r>
              <a:rPr kumimoji="0" lang="en-US" sz="48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hat this means to you?</a:t>
            </a:r>
            <a:endParaRPr kumimoji="0" lang="en-US" sz="48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403639" y="1669090"/>
            <a:ext cx="5736121" cy="4651513"/>
          </a:xfrm>
        </p:spPr>
        <p:txBody>
          <a:bodyPr>
            <a:noAutofit/>
          </a:bodyPr>
          <a:lstStyle/>
          <a:p>
            <a:pPr>
              <a:buFont typeface="Wingdings" pitchFamily="2" charset="2"/>
              <a:buChar char="§"/>
            </a:pPr>
            <a:r>
              <a:rPr lang="en-US" sz="2400" b="0" dirty="0">
                <a:latin typeface="Century Gothic" panose="020B0502020202020204" pitchFamily="34" charset="0"/>
                <a:cs typeface="Arial" panose="020B0604020202020204" pitchFamily="34" charset="0"/>
              </a:rPr>
              <a:t>Have realistic expectations for your child and their singing voice. </a:t>
            </a:r>
          </a:p>
          <a:p>
            <a:pPr>
              <a:buFont typeface="Wingdings" pitchFamily="2" charset="2"/>
              <a:buChar char="§"/>
            </a:pPr>
            <a:r>
              <a:rPr lang="en-US" sz="2400" b="0" dirty="0">
                <a:latin typeface="Century Gothic" panose="020B0502020202020204" pitchFamily="34" charset="0"/>
                <a:cs typeface="Arial" panose="020B0604020202020204" pitchFamily="34" charset="0"/>
              </a:rPr>
              <a:t>Let them master the simple songs first and find success. </a:t>
            </a:r>
          </a:p>
          <a:p>
            <a:pPr>
              <a:buFont typeface="Wingdings" pitchFamily="2" charset="2"/>
              <a:buChar char="§"/>
            </a:pPr>
            <a:r>
              <a:rPr lang="en-US" sz="2400" b="0" dirty="0">
                <a:latin typeface="Century Gothic" panose="020B0502020202020204" pitchFamily="34" charset="0"/>
                <a:cs typeface="Arial" panose="020B0604020202020204" pitchFamily="34" charset="0"/>
              </a:rPr>
              <a:t>Let them explore the wonderful (and developing) instrument of their voice! </a:t>
            </a:r>
          </a:p>
          <a:p>
            <a:pPr>
              <a:buFont typeface="Wingdings" pitchFamily="2" charset="2"/>
              <a:buChar char="§"/>
            </a:pPr>
            <a:r>
              <a:rPr lang="en-US" sz="2400" b="0" dirty="0">
                <a:latin typeface="Century Gothic" panose="020B0502020202020204" pitchFamily="34" charset="0"/>
                <a:cs typeface="Arial" panose="020B0604020202020204" pitchFamily="34" charset="0"/>
              </a:rPr>
              <a:t>Praise them for any singing attempts they make</a:t>
            </a:r>
          </a:p>
          <a:p>
            <a:pPr>
              <a:buFont typeface="Wingdings" pitchFamily="2" charset="2"/>
              <a:buChar char="§"/>
            </a:pPr>
            <a:r>
              <a:rPr lang="en-US" sz="2400" b="0" dirty="0">
                <a:latin typeface="Century Gothic" panose="020B0502020202020204" pitchFamily="34" charset="0"/>
                <a:cs typeface="Arial" panose="020B0604020202020204" pitchFamily="34" charset="0"/>
              </a:rPr>
              <a:t>Sing with them regardless of how you classify your own singing ability</a:t>
            </a:r>
            <a:endParaRPr lang="en-US" sz="2400" b="0" i="1" dirty="0" smtClean="0">
              <a:solidFill>
                <a:schemeClr val="tx1"/>
              </a:solidFill>
              <a:latin typeface="Century Gothic" pitchFamily="34"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9983" y="1412451"/>
            <a:ext cx="7189087" cy="1569660"/>
          </a:xfrm>
          <a:prstGeom prst="rect">
            <a:avLst/>
          </a:prstGeom>
          <a:noFill/>
        </p:spPr>
        <p:txBody>
          <a:bodyPr wrap="square" rtlCol="0">
            <a:spAutoFit/>
          </a:bodyPr>
          <a:lstStyle/>
          <a:p>
            <a:r>
              <a:rPr lang="en-US" sz="2400" dirty="0">
                <a:latin typeface="Century Gothic" panose="020B0502020202020204" pitchFamily="34" charset="0"/>
                <a:cs typeface="Arial" panose="020B0604020202020204" pitchFamily="34" charset="0"/>
              </a:rPr>
              <a:t>To the casual observer- Sound Beginnings just looks like a lot of fun. And it is! But there is a specific purpose for every activity in the curriculum. </a:t>
            </a:r>
          </a:p>
        </p:txBody>
      </p:sp>
      <p:sp>
        <p:nvSpPr>
          <p:cNvPr id="5" name="TextBox 4"/>
          <p:cNvSpPr txBox="1"/>
          <p:nvPr/>
        </p:nvSpPr>
        <p:spPr>
          <a:xfrm>
            <a:off x="551793" y="6045580"/>
            <a:ext cx="8339959" cy="369332"/>
          </a:xfrm>
          <a:prstGeom prst="rect">
            <a:avLst/>
          </a:prstGeom>
          <a:noFill/>
        </p:spPr>
        <p:txBody>
          <a:bodyPr wrap="square" rtlCol="0">
            <a:spAutoFit/>
          </a:bodyPr>
          <a:lstStyle/>
          <a:p>
            <a:r>
              <a:rPr lang="en-US" dirty="0">
                <a:latin typeface="Century Gothic" panose="020B0502020202020204" pitchFamily="34" charset="0"/>
                <a:cs typeface="Arial" panose="020B0604020202020204" pitchFamily="34" charset="0"/>
              </a:rPr>
              <a:t>If you ever have a question about why we are doing something- just ask!</a:t>
            </a:r>
          </a:p>
        </p:txBody>
      </p:sp>
      <p:pic>
        <p:nvPicPr>
          <p:cNvPr id="7" name="Picture 10" descr="https://encrypted-tbn3.google.com/images?q=tbn:ANd9GcQ_pfwSX1Lp8ix-6W3RuwIVXCuEQaee89X1cP5wyL4yRVHXzuFW6Q"/>
          <p:cNvPicPr>
            <a:picLocks noChangeAspect="1" noChangeArrowheads="1"/>
          </p:cNvPicPr>
          <p:nvPr/>
        </p:nvPicPr>
        <p:blipFill>
          <a:blip r:embed="rId2"/>
          <a:srcRect/>
          <a:stretch>
            <a:fillRect/>
          </a:stretch>
        </p:blipFill>
        <p:spPr bwMode="auto">
          <a:xfrm>
            <a:off x="3925598" y="2738013"/>
            <a:ext cx="2380609" cy="2500184"/>
          </a:xfrm>
          <a:prstGeom prst="rect">
            <a:avLst/>
          </a:prstGeom>
          <a:noFill/>
        </p:spPr>
      </p:pic>
      <p:sp>
        <p:nvSpPr>
          <p:cNvPr id="8" name="Title 1"/>
          <p:cNvSpPr txBox="1">
            <a:spLocks/>
          </p:cNvSpPr>
          <p:nvPr/>
        </p:nvSpPr>
        <p:spPr bwMode="auto">
          <a:xfrm>
            <a:off x="799482" y="236316"/>
            <a:ext cx="8435972" cy="104248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a:solidFill>
                  <a:srgbClr val="F79646"/>
                </a:solidFill>
                <a:latin typeface="Clarendon" pitchFamily="2" charset="0"/>
                <a:ea typeface="Arial" pitchFamily="-65" charset="0"/>
                <a:cs typeface="Arial" pitchFamily="-65" charset="0"/>
              </a:rPr>
              <a:t>q</a:t>
            </a:r>
            <a:r>
              <a:rPr kumimoji="0" lang="en-US" sz="6000" b="1" i="0" u="none" strike="noStrike" kern="0" cap="none" spc="0" normalizeH="0" baseline="0" noProof="0" dirty="0" err="1" smtClean="0">
                <a:ln>
                  <a:noFill/>
                </a:ln>
                <a:solidFill>
                  <a:srgbClr val="F79646"/>
                </a:solidFill>
                <a:effectLst/>
                <a:uLnTx/>
                <a:uFillTx/>
                <a:latin typeface="Clarendon" pitchFamily="2" charset="0"/>
                <a:ea typeface="Arial" pitchFamily="-65" charset="0"/>
                <a:cs typeface="Arial" pitchFamily="-65" charset="0"/>
              </a:rPr>
              <a:t>uestions</a:t>
            </a:r>
            <a:r>
              <a:rPr kumimoji="0" lang="en-US" sz="6000" b="1" i="0" u="none" strike="noStrike" kern="0" cap="none" spc="0" normalizeH="0" baseline="0" noProof="0" dirty="0" smtClean="0">
                <a:ln>
                  <a:noFill/>
                </a:ln>
                <a:solidFill>
                  <a:srgbClr val="F79646"/>
                </a:solidFill>
                <a:effectLst/>
                <a:uLnTx/>
                <a:uFillTx/>
                <a:latin typeface="Clarendon" pitchFamily="2" charset="0"/>
                <a:ea typeface="Arial" pitchFamily="-65" charset="0"/>
                <a:cs typeface="Arial" pitchFamily="-65" charset="0"/>
              </a:rPr>
              <a:t>?</a:t>
            </a:r>
            <a:endParaRPr kumimoji="0" lang="en-US" sz="1400"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Tree>
    <p:extLst>
      <p:ext uri="{BB962C8B-B14F-4D97-AF65-F5344CB8AC3E}">
        <p14:creationId xmlns:p14="http://schemas.microsoft.com/office/powerpoint/2010/main" val="156848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03151" y="583168"/>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parking</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22938" y="1843199"/>
            <a:ext cx="6581414" cy="4691837"/>
          </a:xfrm>
        </p:spPr>
        <p:txBody>
          <a:bodyPr>
            <a:noAutofit/>
          </a:bodyPr>
          <a:lstStyle/>
          <a:p>
            <a:r>
              <a:rPr lang="en-US" sz="2400" b="0" dirty="0">
                <a:latin typeface="Century Gothic" panose="020B0502020202020204" pitchFamily="34" charset="0"/>
                <a:cs typeface="Arial" panose="020B0604020202020204" pitchFamily="34" charset="0"/>
              </a:rPr>
              <a:t>Please park in my driveway FIRST and then directly in front of my house as </a:t>
            </a:r>
            <a:r>
              <a:rPr lang="en-US" sz="2400" b="0" dirty="0" smtClean="0">
                <a:latin typeface="Century Gothic" panose="020B0502020202020204" pitchFamily="34" charset="0"/>
                <a:cs typeface="Arial" panose="020B0604020202020204" pitchFamily="34" charset="0"/>
              </a:rPr>
              <a:t>needed along the white picket fence. I will have permits for each car. </a:t>
            </a:r>
            <a:endParaRPr lang="en-US" sz="2400" b="0" dirty="0">
              <a:latin typeface="Century Gothic" panose="020B0502020202020204" pitchFamily="34" charset="0"/>
              <a:cs typeface="Arial" panose="020B0604020202020204" pitchFamily="34" charset="0"/>
            </a:endParaRPr>
          </a:p>
          <a:p>
            <a:r>
              <a:rPr lang="en-US" sz="2400" b="0" dirty="0" smtClean="0">
                <a:latin typeface="Century Gothic" panose="020B0502020202020204" pitchFamily="34" charset="0"/>
                <a:cs typeface="Arial" panose="020B0604020202020204" pitchFamily="34" charset="0"/>
              </a:rPr>
              <a:t>Of </a:t>
            </a:r>
            <a:r>
              <a:rPr lang="en-US" sz="2400" b="0" dirty="0">
                <a:latin typeface="Century Gothic" panose="020B0502020202020204" pitchFamily="34" charset="0"/>
                <a:cs typeface="Arial" panose="020B0604020202020204" pitchFamily="34" charset="0"/>
              </a:rPr>
              <a:t>course, watch for small children so everyone can stay safe.</a:t>
            </a:r>
            <a:endParaRPr lang="en-US" sz="2400" b="0" dirty="0" smtClean="0">
              <a:solidFill>
                <a:schemeClr val="tx1"/>
              </a:solidFill>
              <a:latin typeface="Century Gothic" pitchFamily="34" charset="0"/>
              <a:cs typeface="Arial"/>
            </a:endParaRPr>
          </a:p>
        </p:txBody>
      </p:sp>
      <p:pic>
        <p:nvPicPr>
          <p:cNvPr id="8" name="Picture 7" descr="parked car.jpg"/>
          <p:cNvPicPr>
            <a:picLocks noChangeAspect="1"/>
          </p:cNvPicPr>
          <p:nvPr/>
        </p:nvPicPr>
        <p:blipFill>
          <a:blip r:embed="rId2" cstate="print"/>
          <a:stretch>
            <a:fillRect/>
          </a:stretch>
        </p:blipFill>
        <p:spPr>
          <a:xfrm>
            <a:off x="5832552" y="4293700"/>
            <a:ext cx="2971800" cy="198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03151" y="472806"/>
            <a:ext cx="79248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F79646"/>
                </a:solidFill>
                <a:latin typeface="Clarendon" pitchFamily="2" charset="0"/>
                <a:ea typeface="Arial" pitchFamily="-65" charset="0"/>
                <a:cs typeface="Arial" pitchFamily="-65" charset="0"/>
              </a:rPr>
              <a:t>come on in!</a:t>
            </a:r>
            <a:endParaRPr kumimoji="0" lang="en-US" sz="6000" b="1" i="0" u="none" strike="noStrike" kern="0" cap="none" spc="0" normalizeH="0" baseline="0" noProof="0" dirty="0">
              <a:ln>
                <a:noFill/>
              </a:ln>
              <a:solidFill>
                <a:srgbClr val="F79646"/>
              </a:solidFill>
              <a:effectLst/>
              <a:uLnTx/>
              <a:uFillTx/>
              <a:latin typeface="Clarendon" pitchFamily="2" charset="0"/>
              <a:ea typeface="Arial" pitchFamily="-65" charset="0"/>
              <a:cs typeface="Arial" pitchFamily="-65" charset="0"/>
            </a:endParaRPr>
          </a:p>
        </p:txBody>
      </p:sp>
      <p:sp>
        <p:nvSpPr>
          <p:cNvPr id="7" name="Subtitle 6"/>
          <p:cNvSpPr>
            <a:spLocks noGrp="1"/>
          </p:cNvSpPr>
          <p:nvPr>
            <p:ph type="subTitle" idx="1"/>
          </p:nvPr>
        </p:nvSpPr>
        <p:spPr>
          <a:xfrm>
            <a:off x="2222937" y="1669773"/>
            <a:ext cx="6763408" cy="4691837"/>
          </a:xfrm>
        </p:spPr>
        <p:txBody>
          <a:bodyPr>
            <a:noAutofit/>
          </a:bodyPr>
          <a:lstStyle/>
          <a:p>
            <a:r>
              <a:rPr lang="en-US" sz="2400" b="0" dirty="0">
                <a:latin typeface="Century Gothic" panose="020B0502020202020204" pitchFamily="34" charset="0"/>
                <a:cs typeface="Arial" panose="020B0604020202020204" pitchFamily="34" charset="0"/>
              </a:rPr>
              <a:t>Classes will start and end on time. I will put a sign out by my front of my door 5-10 minutes before class starts. This is the signal that you can come in. Please do just that- come on in! I will not be answering the door with each student arrival</a:t>
            </a:r>
            <a:r>
              <a:rPr lang="en-US" sz="2400" b="0" dirty="0" smtClean="0">
                <a:latin typeface="Century Gothic" panose="020B0502020202020204" pitchFamily="34" charset="0"/>
                <a:cs typeface="Arial" panose="020B0604020202020204" pitchFamily="34" charset="0"/>
              </a:rPr>
              <a:t>. </a:t>
            </a:r>
            <a:r>
              <a:rPr lang="en-US" sz="2400" b="0" dirty="0" smtClean="0">
                <a:latin typeface="Century Gothic" panose="020B0502020202020204" pitchFamily="34" charset="0"/>
                <a:cs typeface="Arial" panose="020B0604020202020204" pitchFamily="34" charset="0"/>
              </a:rPr>
              <a:t>Slip off your shoes and come on in!</a:t>
            </a:r>
            <a:endParaRPr lang="en-US" sz="2400" b="0" dirty="0">
              <a:latin typeface="Century Gothic" panose="020B0502020202020204" pitchFamily="34" charset="0"/>
              <a:cs typeface="Arial" panose="020B0604020202020204" pitchFamily="34" charset="0"/>
            </a:endParaRPr>
          </a:p>
        </p:txBody>
      </p:sp>
      <p:pic>
        <p:nvPicPr>
          <p:cNvPr id="5" name="Picture 4" descr="clock.jpg"/>
          <p:cNvPicPr>
            <a:picLocks noChangeAspect="1"/>
          </p:cNvPicPr>
          <p:nvPr/>
        </p:nvPicPr>
        <p:blipFill>
          <a:blip r:embed="rId2" cstate="print"/>
          <a:stretch>
            <a:fillRect/>
          </a:stretch>
        </p:blipFill>
        <p:spPr>
          <a:xfrm>
            <a:off x="5725511" y="4228010"/>
            <a:ext cx="2143125" cy="2133600"/>
          </a:xfrm>
          <a:prstGeom prst="rect">
            <a:avLst/>
          </a:prstGeom>
        </p:spPr>
      </p:pic>
    </p:spTree>
    <p:extLst>
      <p:ext uri="{BB962C8B-B14F-4D97-AF65-F5344CB8AC3E}">
        <p14:creationId xmlns:p14="http://schemas.microsoft.com/office/powerpoint/2010/main" val="2938326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3783</TotalTime>
  <Words>1033</Words>
  <Application>Microsoft Macintosh PowerPoint</Application>
  <PresentationFormat>On-screen Show (4:3)</PresentationFormat>
  <Paragraphs>93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Leavitt Music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dc:title>
  <dc:creator>Raya Leavitt</dc:creator>
  <cp:lastModifiedBy>Teren Shaffer</cp:lastModifiedBy>
  <cp:revision>517</cp:revision>
  <dcterms:created xsi:type="dcterms:W3CDTF">2012-05-17T17:34:33Z</dcterms:created>
  <dcterms:modified xsi:type="dcterms:W3CDTF">2017-08-17T16:41:00Z</dcterms:modified>
</cp:coreProperties>
</file>